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68" r:id="rId6"/>
    <p:sldId id="258" r:id="rId7"/>
    <p:sldId id="259" r:id="rId8"/>
    <p:sldId id="262" r:id="rId9"/>
    <p:sldId id="265" r:id="rId10"/>
    <p:sldId id="264" r:id="rId11"/>
    <p:sldId id="267" r:id="rId12"/>
    <p:sldId id="266" r:id="rId13"/>
    <p:sldId id="26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3" autoAdjust="0"/>
    <p:restoredTop sz="94660"/>
  </p:normalViewPr>
  <p:slideViewPr>
    <p:cSldViewPr snapToGrid="0">
      <p:cViewPr varScale="1">
        <p:scale>
          <a:sx n="124" d="100"/>
          <a:sy n="124" d="100"/>
        </p:scale>
        <p:origin x="62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svg>
</file>

<file path=ppt/media/image4.sv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FAFCF-4335-41EC-A00A-8B09A9DC4A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2537684-AD77-4011-B0A7-0F0381F963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9079FC-6475-4A05-B79F-9FA283897649}"/>
              </a:ext>
            </a:extLst>
          </p:cNvPr>
          <p:cNvSpPr>
            <a:spLocks noGrp="1"/>
          </p:cNvSpPr>
          <p:nvPr>
            <p:ph type="dt" sz="half" idx="10"/>
          </p:nvPr>
        </p:nvSpPr>
        <p:spPr/>
        <p:txBody>
          <a:bodyPr/>
          <a:lstStyle/>
          <a:p>
            <a:fld id="{193917A1-F2CE-41DD-AC98-1D0A5BE068A2}" type="datetimeFigureOut">
              <a:rPr lang="en-US" smtClean="0"/>
              <a:t>7/1/20</a:t>
            </a:fld>
            <a:endParaRPr lang="en-US"/>
          </a:p>
        </p:txBody>
      </p:sp>
      <p:sp>
        <p:nvSpPr>
          <p:cNvPr id="5" name="Footer Placeholder 4">
            <a:extLst>
              <a:ext uri="{FF2B5EF4-FFF2-40B4-BE49-F238E27FC236}">
                <a16:creationId xmlns:a16="http://schemas.microsoft.com/office/drawing/2014/main" id="{1A0D59C8-BDD0-4D6B-974C-D7999F2413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C92FAA-D08D-44BC-9CD3-D5A565E99ADD}"/>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1404150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89E58-7403-4BEF-B078-E29BDF8F5C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C87FDF0-FD7D-4CDF-B6E8-386A2045EFF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59BFF8-3546-4E42-A83E-BD42406E3EC0}"/>
              </a:ext>
            </a:extLst>
          </p:cNvPr>
          <p:cNvSpPr>
            <a:spLocks noGrp="1"/>
          </p:cNvSpPr>
          <p:nvPr>
            <p:ph type="dt" sz="half" idx="10"/>
          </p:nvPr>
        </p:nvSpPr>
        <p:spPr/>
        <p:txBody>
          <a:bodyPr/>
          <a:lstStyle/>
          <a:p>
            <a:fld id="{193917A1-F2CE-41DD-AC98-1D0A5BE068A2}" type="datetimeFigureOut">
              <a:rPr lang="en-US" smtClean="0"/>
              <a:t>7/1/20</a:t>
            </a:fld>
            <a:endParaRPr lang="en-US"/>
          </a:p>
        </p:txBody>
      </p:sp>
      <p:sp>
        <p:nvSpPr>
          <p:cNvPr id="5" name="Footer Placeholder 4">
            <a:extLst>
              <a:ext uri="{FF2B5EF4-FFF2-40B4-BE49-F238E27FC236}">
                <a16:creationId xmlns:a16="http://schemas.microsoft.com/office/drawing/2014/main" id="{20F0B05D-7549-4986-AC95-CA54D5AD76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7E5FBF-2871-4F33-A1C1-93984CA07311}"/>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1949380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74A3C8-F7C4-4BD3-BA94-B081841EAE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13D82E-DF32-4CC7-BE05-6D7EFB7C5EE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B6972D-0CE9-47D4-B461-E5FD5126A37F}"/>
              </a:ext>
            </a:extLst>
          </p:cNvPr>
          <p:cNvSpPr>
            <a:spLocks noGrp="1"/>
          </p:cNvSpPr>
          <p:nvPr>
            <p:ph type="dt" sz="half" idx="10"/>
          </p:nvPr>
        </p:nvSpPr>
        <p:spPr/>
        <p:txBody>
          <a:bodyPr/>
          <a:lstStyle/>
          <a:p>
            <a:fld id="{193917A1-F2CE-41DD-AC98-1D0A5BE068A2}" type="datetimeFigureOut">
              <a:rPr lang="en-US" smtClean="0"/>
              <a:t>7/1/20</a:t>
            </a:fld>
            <a:endParaRPr lang="en-US"/>
          </a:p>
        </p:txBody>
      </p:sp>
      <p:sp>
        <p:nvSpPr>
          <p:cNvPr id="5" name="Footer Placeholder 4">
            <a:extLst>
              <a:ext uri="{FF2B5EF4-FFF2-40B4-BE49-F238E27FC236}">
                <a16:creationId xmlns:a16="http://schemas.microsoft.com/office/drawing/2014/main" id="{3A0C7DFC-0132-4857-AD32-0A68046421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7DB9C4-E09E-4B17-8B9B-F84ECBB60944}"/>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30735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40D44-0283-401C-A5A3-E1E7AC1593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052DD9-9936-4871-81F1-0B3ABC3613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85CB35-CCA0-4EC7-8950-D210C0FF3CA2}"/>
              </a:ext>
            </a:extLst>
          </p:cNvPr>
          <p:cNvSpPr>
            <a:spLocks noGrp="1"/>
          </p:cNvSpPr>
          <p:nvPr>
            <p:ph type="dt" sz="half" idx="10"/>
          </p:nvPr>
        </p:nvSpPr>
        <p:spPr/>
        <p:txBody>
          <a:bodyPr/>
          <a:lstStyle/>
          <a:p>
            <a:fld id="{193917A1-F2CE-41DD-AC98-1D0A5BE068A2}" type="datetimeFigureOut">
              <a:rPr lang="en-US" smtClean="0"/>
              <a:t>7/1/20</a:t>
            </a:fld>
            <a:endParaRPr lang="en-US"/>
          </a:p>
        </p:txBody>
      </p:sp>
      <p:sp>
        <p:nvSpPr>
          <p:cNvPr id="5" name="Footer Placeholder 4">
            <a:extLst>
              <a:ext uri="{FF2B5EF4-FFF2-40B4-BE49-F238E27FC236}">
                <a16:creationId xmlns:a16="http://schemas.microsoft.com/office/drawing/2014/main" id="{27BB1210-4BDA-4119-8705-80029F304B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59899D-84D7-443B-BA82-144B2DDCD9E9}"/>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187153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1831D-41FF-4421-9844-7527BFE751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C1B138-7374-429F-A125-46D8D020BA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D37BA0-2AF3-4A99-B8EE-570B4FD5C225}"/>
              </a:ext>
            </a:extLst>
          </p:cNvPr>
          <p:cNvSpPr>
            <a:spLocks noGrp="1"/>
          </p:cNvSpPr>
          <p:nvPr>
            <p:ph type="dt" sz="half" idx="10"/>
          </p:nvPr>
        </p:nvSpPr>
        <p:spPr/>
        <p:txBody>
          <a:bodyPr/>
          <a:lstStyle/>
          <a:p>
            <a:fld id="{193917A1-F2CE-41DD-AC98-1D0A5BE068A2}" type="datetimeFigureOut">
              <a:rPr lang="en-US" smtClean="0"/>
              <a:t>7/1/20</a:t>
            </a:fld>
            <a:endParaRPr lang="en-US"/>
          </a:p>
        </p:txBody>
      </p:sp>
      <p:sp>
        <p:nvSpPr>
          <p:cNvPr id="5" name="Footer Placeholder 4">
            <a:extLst>
              <a:ext uri="{FF2B5EF4-FFF2-40B4-BE49-F238E27FC236}">
                <a16:creationId xmlns:a16="http://schemas.microsoft.com/office/drawing/2014/main" id="{2C14F171-4FF9-4ADD-9C61-BC1A7B7488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DA3E78-88CA-4DF8-B347-1051FC56EBBF}"/>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4111427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82497-1C1B-423A-AD1B-EADBC932D1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49AED-BADF-4409-AF30-DCCF737197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6F4B20-7F49-4C48-AAC9-2965F7F8E8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A58F486-2812-4192-AA1B-F7394544C645}"/>
              </a:ext>
            </a:extLst>
          </p:cNvPr>
          <p:cNvSpPr>
            <a:spLocks noGrp="1"/>
          </p:cNvSpPr>
          <p:nvPr>
            <p:ph type="dt" sz="half" idx="10"/>
          </p:nvPr>
        </p:nvSpPr>
        <p:spPr/>
        <p:txBody>
          <a:bodyPr/>
          <a:lstStyle/>
          <a:p>
            <a:fld id="{193917A1-F2CE-41DD-AC98-1D0A5BE068A2}" type="datetimeFigureOut">
              <a:rPr lang="en-US" smtClean="0"/>
              <a:t>7/1/20</a:t>
            </a:fld>
            <a:endParaRPr lang="en-US"/>
          </a:p>
        </p:txBody>
      </p:sp>
      <p:sp>
        <p:nvSpPr>
          <p:cNvPr id="6" name="Footer Placeholder 5">
            <a:extLst>
              <a:ext uri="{FF2B5EF4-FFF2-40B4-BE49-F238E27FC236}">
                <a16:creationId xmlns:a16="http://schemas.microsoft.com/office/drawing/2014/main" id="{B6E9F772-1F97-4C27-AAB5-232D7F99FE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E7AFEF-8E10-4380-B9A5-352AE4F5A901}"/>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2303053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C7F7-5F67-44AC-BF1E-423560A0CC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DC98F4-7501-4F1D-8E5B-B5EA5125CD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A38778-976C-44FF-87C0-EC65BB8C8C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E6B928-461A-4551-9687-0952BDDFE4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E1A979-676D-4A5C-A89B-F3B0FC10F46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ED34510-F38C-42B2-9DB6-396B51B438A7}"/>
              </a:ext>
            </a:extLst>
          </p:cNvPr>
          <p:cNvSpPr>
            <a:spLocks noGrp="1"/>
          </p:cNvSpPr>
          <p:nvPr>
            <p:ph type="dt" sz="half" idx="10"/>
          </p:nvPr>
        </p:nvSpPr>
        <p:spPr/>
        <p:txBody>
          <a:bodyPr/>
          <a:lstStyle/>
          <a:p>
            <a:fld id="{193917A1-F2CE-41DD-AC98-1D0A5BE068A2}" type="datetimeFigureOut">
              <a:rPr lang="en-US" smtClean="0"/>
              <a:t>7/1/20</a:t>
            </a:fld>
            <a:endParaRPr lang="en-US"/>
          </a:p>
        </p:txBody>
      </p:sp>
      <p:sp>
        <p:nvSpPr>
          <p:cNvPr id="8" name="Footer Placeholder 7">
            <a:extLst>
              <a:ext uri="{FF2B5EF4-FFF2-40B4-BE49-F238E27FC236}">
                <a16:creationId xmlns:a16="http://schemas.microsoft.com/office/drawing/2014/main" id="{72069F30-D907-47A5-A257-88480D9375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DD7DBF3-05B9-44C0-803C-860046F5F570}"/>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488297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3DAEA-DBA9-4D8C-9241-9AA3468F7C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8BC198-7041-4026-9C4B-523E12626E02}"/>
              </a:ext>
            </a:extLst>
          </p:cNvPr>
          <p:cNvSpPr>
            <a:spLocks noGrp="1"/>
          </p:cNvSpPr>
          <p:nvPr>
            <p:ph type="dt" sz="half" idx="10"/>
          </p:nvPr>
        </p:nvSpPr>
        <p:spPr/>
        <p:txBody>
          <a:bodyPr/>
          <a:lstStyle/>
          <a:p>
            <a:fld id="{193917A1-F2CE-41DD-AC98-1D0A5BE068A2}" type="datetimeFigureOut">
              <a:rPr lang="en-US" smtClean="0"/>
              <a:t>7/1/20</a:t>
            </a:fld>
            <a:endParaRPr lang="en-US"/>
          </a:p>
        </p:txBody>
      </p:sp>
      <p:sp>
        <p:nvSpPr>
          <p:cNvPr id="4" name="Footer Placeholder 3">
            <a:extLst>
              <a:ext uri="{FF2B5EF4-FFF2-40B4-BE49-F238E27FC236}">
                <a16:creationId xmlns:a16="http://schemas.microsoft.com/office/drawing/2014/main" id="{74C6B2DD-E8CB-4892-A63A-79098CB0DA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05BEEFD-9898-484F-AE20-1F6DB574AC39}"/>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2772032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E10157-D9BB-49C3-AFCF-BE26B9C39E9B}"/>
              </a:ext>
            </a:extLst>
          </p:cNvPr>
          <p:cNvSpPr>
            <a:spLocks noGrp="1"/>
          </p:cNvSpPr>
          <p:nvPr>
            <p:ph type="dt" sz="half" idx="10"/>
          </p:nvPr>
        </p:nvSpPr>
        <p:spPr/>
        <p:txBody>
          <a:bodyPr/>
          <a:lstStyle/>
          <a:p>
            <a:fld id="{193917A1-F2CE-41DD-AC98-1D0A5BE068A2}" type="datetimeFigureOut">
              <a:rPr lang="en-US" smtClean="0"/>
              <a:t>7/1/20</a:t>
            </a:fld>
            <a:endParaRPr lang="en-US"/>
          </a:p>
        </p:txBody>
      </p:sp>
      <p:sp>
        <p:nvSpPr>
          <p:cNvPr id="3" name="Footer Placeholder 2">
            <a:extLst>
              <a:ext uri="{FF2B5EF4-FFF2-40B4-BE49-F238E27FC236}">
                <a16:creationId xmlns:a16="http://schemas.microsoft.com/office/drawing/2014/main" id="{90444AC7-1A73-4CFB-925F-62C8724B9A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C39285-902F-4172-8B3F-6E5FDB8360C6}"/>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690206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18F7E-7CD9-47C8-9D71-0FD04E7292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EFD3B7-7D48-4460-833B-4E34253EFF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FDD289-4F53-490E-900F-888E39B826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448DF4-958E-4D70-8613-AC16BE73C573}"/>
              </a:ext>
            </a:extLst>
          </p:cNvPr>
          <p:cNvSpPr>
            <a:spLocks noGrp="1"/>
          </p:cNvSpPr>
          <p:nvPr>
            <p:ph type="dt" sz="half" idx="10"/>
          </p:nvPr>
        </p:nvSpPr>
        <p:spPr/>
        <p:txBody>
          <a:bodyPr/>
          <a:lstStyle/>
          <a:p>
            <a:fld id="{193917A1-F2CE-41DD-AC98-1D0A5BE068A2}" type="datetimeFigureOut">
              <a:rPr lang="en-US" smtClean="0"/>
              <a:t>7/1/20</a:t>
            </a:fld>
            <a:endParaRPr lang="en-US"/>
          </a:p>
        </p:txBody>
      </p:sp>
      <p:sp>
        <p:nvSpPr>
          <p:cNvPr id="6" name="Footer Placeholder 5">
            <a:extLst>
              <a:ext uri="{FF2B5EF4-FFF2-40B4-BE49-F238E27FC236}">
                <a16:creationId xmlns:a16="http://schemas.microsoft.com/office/drawing/2014/main" id="{70241623-EF6B-4F03-A069-9561F73C11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DBF772-4066-4AA2-BD31-633A9BCDC51C}"/>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809331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F00F-0F03-4D05-ADD0-61E1A55145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48B5F0E-3EB2-4F42-81E5-DDF5D65A43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769BECE-6E8F-43F9-87DB-2EE9CFA240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C20725-F908-4E1D-B02E-6334F3EF8F17}"/>
              </a:ext>
            </a:extLst>
          </p:cNvPr>
          <p:cNvSpPr>
            <a:spLocks noGrp="1"/>
          </p:cNvSpPr>
          <p:nvPr>
            <p:ph type="dt" sz="half" idx="10"/>
          </p:nvPr>
        </p:nvSpPr>
        <p:spPr/>
        <p:txBody>
          <a:bodyPr/>
          <a:lstStyle/>
          <a:p>
            <a:fld id="{193917A1-F2CE-41DD-AC98-1D0A5BE068A2}" type="datetimeFigureOut">
              <a:rPr lang="en-US" smtClean="0"/>
              <a:t>7/1/20</a:t>
            </a:fld>
            <a:endParaRPr lang="en-US"/>
          </a:p>
        </p:txBody>
      </p:sp>
      <p:sp>
        <p:nvSpPr>
          <p:cNvPr id="6" name="Footer Placeholder 5">
            <a:extLst>
              <a:ext uri="{FF2B5EF4-FFF2-40B4-BE49-F238E27FC236}">
                <a16:creationId xmlns:a16="http://schemas.microsoft.com/office/drawing/2014/main" id="{639EFC56-ABA0-49C2-8E66-ABB32D2802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A0B353-AB37-455F-A435-4FD7CB9A39FD}"/>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2704441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73259D-AE1E-427B-B1A7-944E212502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999C45-AA2A-47C1-964B-4828B0670B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DE7F6D-F07D-466E-ADF5-AEC534BA05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3917A1-F2CE-41DD-AC98-1D0A5BE068A2}" type="datetimeFigureOut">
              <a:rPr lang="en-US" smtClean="0"/>
              <a:t>7/1/20</a:t>
            </a:fld>
            <a:endParaRPr lang="en-US"/>
          </a:p>
        </p:txBody>
      </p:sp>
      <p:sp>
        <p:nvSpPr>
          <p:cNvPr id="5" name="Footer Placeholder 4">
            <a:extLst>
              <a:ext uri="{FF2B5EF4-FFF2-40B4-BE49-F238E27FC236}">
                <a16:creationId xmlns:a16="http://schemas.microsoft.com/office/drawing/2014/main" id="{13A99A01-061D-417C-BD9F-56B5F8BE0F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62E024C-2D0C-47B3-BD1E-FF87F7F733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7FE027-31FB-4A1E-92BA-511346DB0406}" type="slidenum">
              <a:rPr lang="en-US" smtClean="0"/>
              <a:t>‹#›</a:t>
            </a:fld>
            <a:endParaRPr lang="en-US"/>
          </a:p>
        </p:txBody>
      </p:sp>
    </p:spTree>
    <p:extLst>
      <p:ext uri="{BB962C8B-B14F-4D97-AF65-F5344CB8AC3E}">
        <p14:creationId xmlns:p14="http://schemas.microsoft.com/office/powerpoint/2010/main" val="15219646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audio" Target="../media/media4.m4a"/><Relationship Id="rId3" Type="http://schemas.microsoft.com/office/2007/relationships/media" Target="../media/media2.m4a"/><Relationship Id="rId7" Type="http://schemas.microsoft.com/office/2007/relationships/media" Target="../media/media4.m4a"/><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audio" Target="../media/media3.m4a"/><Relationship Id="rId5" Type="http://schemas.microsoft.com/office/2007/relationships/media" Target="../media/media3.m4a"/><Relationship Id="rId10" Type="http://schemas.openxmlformats.org/officeDocument/2006/relationships/image" Target="../media/image1.png"/><Relationship Id="rId4" Type="http://schemas.openxmlformats.org/officeDocument/2006/relationships/audio" Target="../media/media2.m4a"/><Relationship Id="rId9"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6.m4a"/><Relationship Id="rId7"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audio" Target="../media/media7.m4a"/><Relationship Id="rId5" Type="http://schemas.microsoft.com/office/2007/relationships/media" Target="../media/media7.m4a"/><Relationship Id="rId4" Type="http://schemas.openxmlformats.org/officeDocument/2006/relationships/audio" Target="../media/media6.m4a"/></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9.m4a"/><Relationship Id="rId7"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audio" Target="../media/media10.m4a"/><Relationship Id="rId5" Type="http://schemas.microsoft.com/office/2007/relationships/media" Target="../media/media10.m4a"/><Relationship Id="rId10" Type="http://schemas.openxmlformats.org/officeDocument/2006/relationships/image" Target="../media/image1.png"/><Relationship Id="rId4" Type="http://schemas.openxmlformats.org/officeDocument/2006/relationships/audio" Target="../media/media9.m4a"/><Relationship Id="rId9" Type="http://schemas.openxmlformats.org/officeDocument/2006/relationships/image" Target="../media/image3.svg"/></Relationships>
</file>

<file path=ppt/slides/_rels/slide6.xml.rels><?xml version="1.0" encoding="UTF-8" standalone="yes"?>
<Relationships xmlns="http://schemas.openxmlformats.org/package/2006/relationships"><Relationship Id="rId8" Type="http://schemas.openxmlformats.org/officeDocument/2006/relationships/image" Target="../media/image4.svg"/><Relationship Id="rId3" Type="http://schemas.microsoft.com/office/2007/relationships/media" Target="../media/media12.m4a"/><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2.m4a"/></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svg"/><Relationship Id="rId5" Type="http://schemas.openxmlformats.org/officeDocument/2006/relationships/image" Target="../media/image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9F80D9-DC15-4647-AB5F-52176111C607}"/>
              </a:ext>
            </a:extLst>
          </p:cNvPr>
          <p:cNvSpPr>
            <a:spLocks noGrp="1"/>
          </p:cNvSpPr>
          <p:nvPr>
            <p:ph type="ctrTitle"/>
          </p:nvPr>
        </p:nvSpPr>
        <p:spPr>
          <a:xfrm>
            <a:off x="1524000" y="1122362"/>
            <a:ext cx="9144000" cy="2840037"/>
          </a:xfrm>
        </p:spPr>
        <p:txBody>
          <a:bodyPr>
            <a:normAutofit/>
          </a:bodyPr>
          <a:lstStyle/>
          <a:p>
            <a:r>
              <a:rPr lang="en-US" sz="5800"/>
              <a:t>Q&amp;A 01.07.2020</a:t>
            </a:r>
          </a:p>
        </p:txBody>
      </p:sp>
      <p:sp>
        <p:nvSpPr>
          <p:cNvPr id="3" name="Subtitle 2">
            <a:extLst>
              <a:ext uri="{FF2B5EF4-FFF2-40B4-BE49-F238E27FC236}">
                <a16:creationId xmlns:a16="http://schemas.microsoft.com/office/drawing/2014/main" id="{EBE98C55-3219-418F-A119-33764C6FEDA2}"/>
              </a:ext>
            </a:extLst>
          </p:cNvPr>
          <p:cNvSpPr>
            <a:spLocks noGrp="1"/>
          </p:cNvSpPr>
          <p:nvPr>
            <p:ph type="subTitle" idx="1"/>
          </p:nvPr>
        </p:nvSpPr>
        <p:spPr>
          <a:xfrm>
            <a:off x="1524000" y="4256436"/>
            <a:ext cx="9144000" cy="1600818"/>
          </a:xfrm>
        </p:spPr>
        <p:txBody>
          <a:bodyPr>
            <a:normAutofit/>
          </a:bodyPr>
          <a:lstStyle/>
          <a:p>
            <a:r>
              <a:rPr lang="en-US" dirty="0">
                <a:solidFill>
                  <a:schemeClr val="accent1">
                    <a:lumMod val="60000"/>
                    <a:lumOff val="40000"/>
                  </a:schemeClr>
                </a:solidFill>
              </a:rPr>
              <a:t>In this section, all your questions have been categorized to be answered more </a:t>
            </a:r>
            <a:r>
              <a:rPr lang="en-US" dirty="0" err="1">
                <a:solidFill>
                  <a:schemeClr val="accent1">
                    <a:lumMod val="60000"/>
                    <a:lumOff val="40000"/>
                  </a:schemeClr>
                </a:solidFill>
              </a:rPr>
              <a:t>effieciently</a:t>
            </a:r>
            <a:r>
              <a:rPr lang="en-US" dirty="0">
                <a:solidFill>
                  <a:schemeClr val="accent1">
                    <a:lumMod val="60000"/>
                    <a:lumOff val="40000"/>
                  </a:schemeClr>
                </a:solidFill>
              </a:rPr>
              <a:t>.</a:t>
            </a:r>
          </a:p>
        </p:txBody>
      </p:sp>
      <p:cxnSp>
        <p:nvCxnSpPr>
          <p:cNvPr id="12" name="Straight Connector 11">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406874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41C413-4B8F-4112-99A9-262AF934D49D}"/>
              </a:ext>
            </a:extLst>
          </p:cNvPr>
          <p:cNvSpPr>
            <a:spLocks noGrp="1"/>
          </p:cNvSpPr>
          <p:nvPr>
            <p:ph type="title"/>
          </p:nvPr>
        </p:nvSpPr>
        <p:spPr>
          <a:xfrm>
            <a:off x="838200" y="631825"/>
            <a:ext cx="10515600" cy="1325563"/>
          </a:xfrm>
        </p:spPr>
        <p:txBody>
          <a:bodyPr>
            <a:normAutofit/>
          </a:bodyPr>
          <a:lstStyle/>
          <a:p>
            <a:r>
              <a:rPr lang="en-US" dirty="0">
                <a:solidFill>
                  <a:schemeClr val="bg1"/>
                </a:solidFill>
              </a:rPr>
              <a:t>Others </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6A4349D-E7CA-4C0E-9932-C1A606088F9D}"/>
              </a:ext>
            </a:extLst>
          </p:cNvPr>
          <p:cNvSpPr>
            <a:spLocks noGrp="1"/>
          </p:cNvSpPr>
          <p:nvPr>
            <p:ph idx="1"/>
          </p:nvPr>
        </p:nvSpPr>
        <p:spPr>
          <a:xfrm>
            <a:off x="838200" y="2269173"/>
            <a:ext cx="8687765" cy="3659988"/>
          </a:xfrm>
        </p:spPr>
        <p:txBody>
          <a:bodyPr>
            <a:normAutofit lnSpcReduction="10000"/>
          </a:bodyPr>
          <a:lstStyle/>
          <a:p>
            <a:r>
              <a:rPr lang="en-US" sz="2400" dirty="0">
                <a:solidFill>
                  <a:schemeClr val="bg1"/>
                </a:solidFill>
              </a:rPr>
              <a:t>Are thermoforming and reaction </a:t>
            </a:r>
            <a:r>
              <a:rPr lang="en-US" sz="2400" dirty="0" err="1">
                <a:solidFill>
                  <a:schemeClr val="bg1"/>
                </a:solidFill>
              </a:rPr>
              <a:t>moulding</a:t>
            </a:r>
            <a:r>
              <a:rPr lang="en-US" sz="2400" dirty="0">
                <a:solidFill>
                  <a:schemeClr val="bg1"/>
                </a:solidFill>
              </a:rPr>
              <a:t> the macroscale version of soft lithography? Can they be considered alike?-</a:t>
            </a:r>
            <a:r>
              <a:rPr lang="en-US" sz="2400" i="1" dirty="0">
                <a:solidFill>
                  <a:schemeClr val="bg1"/>
                </a:solidFill>
              </a:rPr>
              <a:t>Antonio Osamu </a:t>
            </a:r>
            <a:r>
              <a:rPr lang="en-US" sz="2400" i="1" dirty="0" err="1">
                <a:solidFill>
                  <a:schemeClr val="bg1"/>
                </a:solidFill>
              </a:rPr>
              <a:t>Katagiri</a:t>
            </a:r>
            <a:r>
              <a:rPr lang="en-US" sz="2400" i="1" dirty="0">
                <a:solidFill>
                  <a:schemeClr val="bg1"/>
                </a:solidFill>
              </a:rPr>
              <a:t> Tanaka-</a:t>
            </a:r>
            <a:endParaRPr lang="en-US" sz="2400" dirty="0">
              <a:solidFill>
                <a:schemeClr val="bg1"/>
              </a:solidFill>
            </a:endParaRPr>
          </a:p>
          <a:p>
            <a:r>
              <a:rPr lang="en-US" sz="2400" dirty="0">
                <a:solidFill>
                  <a:schemeClr val="bg1"/>
                </a:solidFill>
              </a:rPr>
              <a:t>Are we going to cover some of this concepts with problem solving (not that I want to), or should we focus on the conceptual knowledge ?-</a:t>
            </a:r>
            <a:r>
              <a:rPr lang="en-US" sz="2400" i="1" dirty="0">
                <a:solidFill>
                  <a:schemeClr val="bg1"/>
                </a:solidFill>
              </a:rPr>
              <a:t>Luis Alejandro Garza Soto-</a:t>
            </a:r>
          </a:p>
          <a:p>
            <a:r>
              <a:rPr lang="en-US" sz="2400" dirty="0">
                <a:solidFill>
                  <a:schemeClr val="bg1"/>
                </a:solidFill>
              </a:rPr>
              <a:t>What are the economical aspects of this fabrication process, is it very expensive? -</a:t>
            </a:r>
            <a:r>
              <a:rPr lang="en-US" sz="2400" i="1" dirty="0">
                <a:solidFill>
                  <a:schemeClr val="bg1"/>
                </a:solidFill>
              </a:rPr>
              <a:t>Katya Michelle Aguilar Pérez- </a:t>
            </a:r>
            <a:r>
              <a:rPr lang="en-US" sz="2400" b="1" dirty="0">
                <a:solidFill>
                  <a:schemeClr val="bg1"/>
                </a:solidFill>
              </a:rPr>
              <a:t>Note</a:t>
            </a:r>
            <a:r>
              <a:rPr lang="en-US" sz="2400" dirty="0">
                <a:solidFill>
                  <a:schemeClr val="bg1"/>
                </a:solidFill>
              </a:rPr>
              <a:t>:</a:t>
            </a:r>
            <a:r>
              <a:rPr lang="en-US" sz="2400" i="1" dirty="0">
                <a:solidFill>
                  <a:schemeClr val="bg1"/>
                </a:solidFill>
              </a:rPr>
              <a:t> </a:t>
            </a:r>
            <a:r>
              <a:rPr lang="en-US" sz="2400" dirty="0">
                <a:solidFill>
                  <a:schemeClr val="bg1"/>
                </a:solidFill>
              </a:rPr>
              <a:t>From the sources used, we imply you are asking about injection.</a:t>
            </a:r>
            <a:endParaRPr lang="en-US" sz="2400" b="0" dirty="0">
              <a:solidFill>
                <a:schemeClr val="bg1"/>
              </a:solidFill>
              <a:effectLst/>
            </a:endParaRPr>
          </a:p>
          <a:p>
            <a:r>
              <a:rPr lang="en-US" sz="2400" dirty="0">
                <a:solidFill>
                  <a:schemeClr val="bg1"/>
                </a:solidFill>
              </a:rPr>
              <a:t>The whole explanation of RIM -</a:t>
            </a:r>
            <a:r>
              <a:rPr lang="en-US" sz="2400" i="1" dirty="0">
                <a:solidFill>
                  <a:schemeClr val="bg1"/>
                </a:solidFill>
              </a:rPr>
              <a:t>Diego Sebastián </a:t>
            </a:r>
            <a:r>
              <a:rPr lang="en-US" sz="2400" i="1" dirty="0" err="1">
                <a:solidFill>
                  <a:schemeClr val="bg1"/>
                </a:solidFill>
              </a:rPr>
              <a:t>Ceciliano</a:t>
            </a:r>
            <a:r>
              <a:rPr lang="en-US" sz="2400" i="1" dirty="0">
                <a:solidFill>
                  <a:schemeClr val="bg1"/>
                </a:solidFill>
              </a:rPr>
              <a:t> Franco-</a:t>
            </a:r>
            <a:endParaRPr lang="en-US" sz="2400" dirty="0">
              <a:solidFill>
                <a:schemeClr val="bg1"/>
              </a:solidFill>
            </a:endParaRPr>
          </a:p>
          <a:p>
            <a:endParaRPr lang="en-US" sz="2400" i="1" dirty="0">
              <a:solidFill>
                <a:schemeClr val="bg1"/>
              </a:solidFill>
            </a:endParaRPr>
          </a:p>
        </p:txBody>
      </p:sp>
      <p:pic>
        <p:nvPicPr>
          <p:cNvPr id="6" name="Graphic 5" descr="Professor">
            <a:extLst>
              <a:ext uri="{FF2B5EF4-FFF2-40B4-BE49-F238E27FC236}">
                <a16:creationId xmlns:a16="http://schemas.microsoft.com/office/drawing/2014/main" id="{0AF1B558-4B45-864E-BD4E-65F1C1D950C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9346" y="2269173"/>
            <a:ext cx="595730" cy="595730"/>
          </a:xfrm>
          <a:prstGeom prst="rect">
            <a:avLst/>
          </a:prstGeom>
        </p:spPr>
      </p:pic>
      <p:pic>
        <p:nvPicPr>
          <p:cNvPr id="7" name="Graphic 6" descr="Professor">
            <a:extLst>
              <a:ext uri="{FF2B5EF4-FFF2-40B4-BE49-F238E27FC236}">
                <a16:creationId xmlns:a16="http://schemas.microsoft.com/office/drawing/2014/main" id="{95EF7D68-F191-A74D-B39C-FFC1C359C93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9346" y="3282951"/>
            <a:ext cx="595730" cy="595730"/>
          </a:xfrm>
          <a:prstGeom prst="rect">
            <a:avLst/>
          </a:prstGeom>
        </p:spPr>
      </p:pic>
      <p:pic>
        <p:nvPicPr>
          <p:cNvPr id="9" name="Graphic 8" descr="Professor">
            <a:extLst>
              <a:ext uri="{FF2B5EF4-FFF2-40B4-BE49-F238E27FC236}">
                <a16:creationId xmlns:a16="http://schemas.microsoft.com/office/drawing/2014/main" id="{CD7A0BDD-A852-2440-85C8-72766E1E85E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4228" y="4211933"/>
            <a:ext cx="595730" cy="595730"/>
          </a:xfrm>
          <a:prstGeom prst="rect">
            <a:avLst/>
          </a:prstGeom>
        </p:spPr>
      </p:pic>
      <p:pic>
        <p:nvPicPr>
          <p:cNvPr id="11" name="Graphic 10" descr="Professor">
            <a:extLst>
              <a:ext uri="{FF2B5EF4-FFF2-40B4-BE49-F238E27FC236}">
                <a16:creationId xmlns:a16="http://schemas.microsoft.com/office/drawing/2014/main" id="{88661D6B-9A17-2940-84AC-F81C76DC7F1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14228" y="5140916"/>
            <a:ext cx="595730" cy="595730"/>
          </a:xfrm>
          <a:prstGeom prst="rect">
            <a:avLst/>
          </a:prstGeom>
        </p:spPr>
      </p:pic>
    </p:spTree>
    <p:extLst>
      <p:ext uri="{BB962C8B-B14F-4D97-AF65-F5344CB8AC3E}">
        <p14:creationId xmlns:p14="http://schemas.microsoft.com/office/powerpoint/2010/main" val="858507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1F0D8C-049D-486F-9277-83838D0F2295}"/>
              </a:ext>
            </a:extLst>
          </p:cNvPr>
          <p:cNvSpPr>
            <a:spLocks noGrp="1"/>
          </p:cNvSpPr>
          <p:nvPr>
            <p:ph type="title"/>
          </p:nvPr>
        </p:nvSpPr>
        <p:spPr>
          <a:xfrm>
            <a:off x="838200" y="1129284"/>
            <a:ext cx="4114800" cy="4599432"/>
          </a:xfrm>
        </p:spPr>
        <p:txBody>
          <a:bodyPr anchor="ctr">
            <a:normAutofit/>
          </a:bodyPr>
          <a:lstStyle/>
          <a:p>
            <a:r>
              <a:rPr lang="es-MX" sz="4800" dirty="0" err="1">
                <a:solidFill>
                  <a:schemeClr val="bg1"/>
                </a:solidFill>
              </a:rPr>
              <a:t>Categories</a:t>
            </a:r>
            <a:endParaRPr lang="en-US" sz="4800" dirty="0">
              <a:solidFill>
                <a:schemeClr val="bg1"/>
              </a:solidFill>
            </a:endParaRPr>
          </a:p>
        </p:txBody>
      </p:sp>
      <p:sp>
        <p:nvSpPr>
          <p:cNvPr id="3" name="Content Placeholder 2">
            <a:extLst>
              <a:ext uri="{FF2B5EF4-FFF2-40B4-BE49-F238E27FC236}">
                <a16:creationId xmlns:a16="http://schemas.microsoft.com/office/drawing/2014/main" id="{41AB607B-95EE-4B83-BE89-60D7BA1B6204}"/>
              </a:ext>
            </a:extLst>
          </p:cNvPr>
          <p:cNvSpPr>
            <a:spLocks noGrp="1"/>
          </p:cNvSpPr>
          <p:nvPr>
            <p:ph idx="1"/>
          </p:nvPr>
        </p:nvSpPr>
        <p:spPr>
          <a:xfrm>
            <a:off x="5936104" y="1131482"/>
            <a:ext cx="5417695" cy="4595037"/>
          </a:xfrm>
        </p:spPr>
        <p:txBody>
          <a:bodyPr anchor="ctr">
            <a:normAutofit/>
          </a:bodyPr>
          <a:lstStyle/>
          <a:p>
            <a:r>
              <a:rPr lang="en-US" sz="2400" b="1" dirty="0">
                <a:solidFill>
                  <a:schemeClr val="accent6">
                    <a:lumMod val="60000"/>
                    <a:lumOff val="40000"/>
                  </a:schemeClr>
                </a:solidFill>
              </a:rPr>
              <a:t>From pellets to molten material</a:t>
            </a:r>
          </a:p>
          <a:p>
            <a:r>
              <a:rPr lang="en-US" sz="2400" b="1" dirty="0">
                <a:solidFill>
                  <a:schemeClr val="accent5">
                    <a:lumMod val="60000"/>
                    <a:lumOff val="40000"/>
                  </a:schemeClr>
                </a:solidFill>
              </a:rPr>
              <a:t>Shaping molten plastic </a:t>
            </a:r>
          </a:p>
          <a:p>
            <a:r>
              <a:rPr lang="en-US" sz="2400" b="1" dirty="0">
                <a:solidFill>
                  <a:schemeClr val="accent4">
                    <a:lumMod val="60000"/>
                    <a:lumOff val="40000"/>
                  </a:schemeClr>
                </a:solidFill>
              </a:rPr>
              <a:t>Quality control </a:t>
            </a:r>
          </a:p>
          <a:p>
            <a:r>
              <a:rPr lang="en-US" sz="2400" b="1" dirty="0">
                <a:solidFill>
                  <a:schemeClr val="accent2">
                    <a:lumMod val="60000"/>
                    <a:lumOff val="40000"/>
                  </a:schemeClr>
                </a:solidFill>
              </a:rPr>
              <a:t>Design</a:t>
            </a:r>
          </a:p>
          <a:p>
            <a:r>
              <a:rPr lang="en-US" sz="2400" b="1" dirty="0">
                <a:solidFill>
                  <a:schemeClr val="bg1">
                    <a:lumMod val="75000"/>
                  </a:schemeClr>
                </a:solidFill>
              </a:rPr>
              <a:t>Applications</a:t>
            </a:r>
          </a:p>
          <a:p>
            <a:r>
              <a:rPr lang="en-US" sz="2400" dirty="0">
                <a:solidFill>
                  <a:schemeClr val="bg1"/>
                </a:solidFill>
              </a:rPr>
              <a:t>Others</a:t>
            </a:r>
          </a:p>
        </p:txBody>
      </p:sp>
    </p:spTree>
    <p:extLst>
      <p:ext uri="{BB962C8B-B14F-4D97-AF65-F5344CB8AC3E}">
        <p14:creationId xmlns:p14="http://schemas.microsoft.com/office/powerpoint/2010/main" val="25575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5CC514-67BE-480E-857D-8175D4B95AAC}"/>
              </a:ext>
            </a:extLst>
          </p:cNvPr>
          <p:cNvSpPr>
            <a:spLocks noGrp="1"/>
          </p:cNvSpPr>
          <p:nvPr>
            <p:ph type="title"/>
          </p:nvPr>
        </p:nvSpPr>
        <p:spPr>
          <a:xfrm>
            <a:off x="838200" y="631825"/>
            <a:ext cx="10515600" cy="1325563"/>
          </a:xfrm>
        </p:spPr>
        <p:txBody>
          <a:bodyPr>
            <a:normAutofit/>
          </a:bodyPr>
          <a:lstStyle/>
          <a:p>
            <a:r>
              <a:rPr lang="en-US" dirty="0">
                <a:solidFill>
                  <a:schemeClr val="accent6">
                    <a:lumMod val="60000"/>
                    <a:lumOff val="40000"/>
                  </a:schemeClr>
                </a:solidFill>
              </a:rPr>
              <a:t>From pellets to molten material</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2277F3B-A9F5-4DAE-A7CC-EE7661F60BD1}"/>
              </a:ext>
            </a:extLst>
          </p:cNvPr>
          <p:cNvSpPr>
            <a:spLocks noGrp="1"/>
          </p:cNvSpPr>
          <p:nvPr>
            <p:ph idx="1"/>
          </p:nvPr>
        </p:nvSpPr>
        <p:spPr>
          <a:xfrm>
            <a:off x="838200" y="2269173"/>
            <a:ext cx="9157447" cy="3659988"/>
          </a:xfrm>
        </p:spPr>
        <p:txBody>
          <a:bodyPr>
            <a:normAutofit/>
          </a:bodyPr>
          <a:lstStyle/>
          <a:p>
            <a:r>
              <a:rPr lang="en-US" sz="2200" dirty="0">
                <a:solidFill>
                  <a:schemeClr val="bg1"/>
                </a:solidFill>
              </a:rPr>
              <a:t>I didn't understand how the screw separates the molten plastic from the pellets? -</a:t>
            </a:r>
            <a:r>
              <a:rPr lang="en-US" sz="2200" i="1" dirty="0">
                <a:solidFill>
                  <a:schemeClr val="bg1"/>
                </a:solidFill>
              </a:rPr>
              <a:t>Constanza Álvarez López-</a:t>
            </a:r>
          </a:p>
          <a:p>
            <a:r>
              <a:rPr lang="en-US" sz="2200" dirty="0">
                <a:solidFill>
                  <a:schemeClr val="bg1"/>
                </a:solidFill>
              </a:rPr>
              <a:t>Is there any leftover material within the screw when it moves back and forth to pump the polymer that may affect this part of the process? Or is the shot size added after every compression? -</a:t>
            </a:r>
            <a:r>
              <a:rPr lang="en-US" sz="2200" i="1" dirty="0">
                <a:solidFill>
                  <a:schemeClr val="bg1"/>
                </a:solidFill>
              </a:rPr>
              <a:t>Angel Manuel </a:t>
            </a:r>
            <a:r>
              <a:rPr lang="en-US" sz="2200" i="1" dirty="0" err="1">
                <a:solidFill>
                  <a:schemeClr val="bg1"/>
                </a:solidFill>
              </a:rPr>
              <a:t>Villalba</a:t>
            </a:r>
            <a:r>
              <a:rPr lang="en-US" sz="2200" i="1" dirty="0">
                <a:solidFill>
                  <a:schemeClr val="bg1"/>
                </a:solidFill>
              </a:rPr>
              <a:t> Rodríguez-</a:t>
            </a:r>
          </a:p>
          <a:p>
            <a:r>
              <a:rPr lang="en-US" sz="2200" dirty="0">
                <a:solidFill>
                  <a:schemeClr val="bg1"/>
                </a:solidFill>
              </a:rPr>
              <a:t>How is the pressure maintained once the screw moves backwards? (Holding and packing pressure) -</a:t>
            </a:r>
            <a:r>
              <a:rPr lang="en-US" sz="2200" i="1" dirty="0">
                <a:solidFill>
                  <a:schemeClr val="bg1"/>
                </a:solidFill>
              </a:rPr>
              <a:t>Angel Manuel </a:t>
            </a:r>
            <a:r>
              <a:rPr lang="en-US" sz="2200" i="1" dirty="0" err="1">
                <a:solidFill>
                  <a:schemeClr val="bg1"/>
                </a:solidFill>
              </a:rPr>
              <a:t>Villalba</a:t>
            </a:r>
            <a:r>
              <a:rPr lang="en-US" sz="2200" i="1" dirty="0">
                <a:solidFill>
                  <a:schemeClr val="bg1"/>
                </a:solidFill>
              </a:rPr>
              <a:t> Rodríguez-</a:t>
            </a:r>
          </a:p>
          <a:p>
            <a:r>
              <a:rPr lang="en-US" sz="2200" dirty="0">
                <a:solidFill>
                  <a:schemeClr val="bg1"/>
                </a:solidFill>
              </a:rPr>
              <a:t>Is it possible that in injection molding the melt inside the machine, got stuck because of the forward and backward movement of the screw?</a:t>
            </a:r>
            <a:r>
              <a:rPr lang="en-US" sz="2200" i="1" dirty="0">
                <a:solidFill>
                  <a:schemeClr val="bg1"/>
                </a:solidFill>
              </a:rPr>
              <a:t> Bryan Iván </a:t>
            </a:r>
            <a:r>
              <a:rPr lang="en-US" sz="2200" i="1" dirty="0" err="1">
                <a:solidFill>
                  <a:schemeClr val="bg1"/>
                </a:solidFill>
              </a:rPr>
              <a:t>Quintanar</a:t>
            </a:r>
            <a:r>
              <a:rPr lang="en-US" sz="2200" i="1" dirty="0">
                <a:solidFill>
                  <a:schemeClr val="bg1"/>
                </a:solidFill>
              </a:rPr>
              <a:t> </a:t>
            </a:r>
            <a:r>
              <a:rPr lang="en-US" sz="2200" i="1" dirty="0" err="1">
                <a:solidFill>
                  <a:schemeClr val="bg1"/>
                </a:solidFill>
              </a:rPr>
              <a:t>Abarca</a:t>
            </a:r>
            <a:r>
              <a:rPr lang="en-US" sz="2200" i="1" dirty="0">
                <a:solidFill>
                  <a:schemeClr val="bg1"/>
                </a:solidFill>
              </a:rPr>
              <a:t>-</a:t>
            </a:r>
            <a:endParaRPr lang="en-US" sz="2200" dirty="0">
              <a:solidFill>
                <a:schemeClr val="bg1"/>
              </a:solidFill>
            </a:endParaRPr>
          </a:p>
          <a:p>
            <a:endParaRPr lang="en-US" sz="2200" i="1" dirty="0">
              <a:solidFill>
                <a:schemeClr val="bg1"/>
              </a:solidFill>
            </a:endParaRPr>
          </a:p>
          <a:p>
            <a:endParaRPr lang="en-US" sz="2200" b="0" dirty="0">
              <a:solidFill>
                <a:schemeClr val="bg1"/>
              </a:solidFill>
              <a:effectLst/>
            </a:endParaRPr>
          </a:p>
        </p:txBody>
      </p:sp>
      <p:pic>
        <p:nvPicPr>
          <p:cNvPr id="4" name="Recorded Sound" descr="Recorded Sound">
            <a:hlinkClick r:id="" action="ppaction://media"/>
            <a:extLst>
              <a:ext uri="{FF2B5EF4-FFF2-40B4-BE49-F238E27FC236}">
                <a16:creationId xmlns:a16="http://schemas.microsoft.com/office/drawing/2014/main" id="{DE534740-591A-FC49-9D3C-3386B9DA72DC}"/>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120241" y="2179918"/>
            <a:ext cx="812800" cy="812800"/>
          </a:xfrm>
          <a:prstGeom prst="rect">
            <a:avLst/>
          </a:prstGeom>
        </p:spPr>
      </p:pic>
      <p:pic>
        <p:nvPicPr>
          <p:cNvPr id="5" name="Recorded Sound" descr="Recorded Sound">
            <a:hlinkClick r:id="" action="ppaction://media"/>
            <a:extLst>
              <a:ext uri="{FF2B5EF4-FFF2-40B4-BE49-F238E27FC236}">
                <a16:creationId xmlns:a16="http://schemas.microsoft.com/office/drawing/2014/main" id="{175AAC3B-89A0-BE4E-BECD-1563AC406AEA}"/>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10120241" y="3052483"/>
            <a:ext cx="812800" cy="812800"/>
          </a:xfrm>
          <a:prstGeom prst="rect">
            <a:avLst/>
          </a:prstGeom>
        </p:spPr>
      </p:pic>
      <p:pic>
        <p:nvPicPr>
          <p:cNvPr id="6" name="Recorded Sound" descr="Recorded Sound">
            <a:hlinkClick r:id="" action="ppaction://media"/>
            <a:extLst>
              <a:ext uri="{FF2B5EF4-FFF2-40B4-BE49-F238E27FC236}">
                <a16:creationId xmlns:a16="http://schemas.microsoft.com/office/drawing/2014/main" id="{88674923-8C11-9C4F-9E5B-83966A0885FF}"/>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10105883" y="3982421"/>
            <a:ext cx="812800" cy="812800"/>
          </a:xfrm>
          <a:prstGeom prst="rect">
            <a:avLst/>
          </a:prstGeom>
        </p:spPr>
      </p:pic>
      <p:pic>
        <p:nvPicPr>
          <p:cNvPr id="7" name="Recorded Sound" descr="Recorded Sound">
            <a:hlinkClick r:id="" action="ppaction://media"/>
            <a:extLst>
              <a:ext uri="{FF2B5EF4-FFF2-40B4-BE49-F238E27FC236}">
                <a16:creationId xmlns:a16="http://schemas.microsoft.com/office/drawing/2014/main" id="{2C407613-3CA8-8148-885D-E26D698E03B8}"/>
              </a:ext>
            </a:extLst>
          </p:cNvPr>
          <p:cNvPicPr>
            <a:picLocks noChangeAspect="1"/>
          </p:cNvPicPr>
          <p:nvPr>
            <a:audioFile r:link="rId8"/>
            <p:extLst>
              <p:ext uri="{DAA4B4D4-6D71-4841-9C94-3DE7FCFB9230}">
                <p14:media xmlns:p14="http://schemas.microsoft.com/office/powerpoint/2010/main" r:embed="rId7"/>
              </p:ext>
            </p:extLst>
          </p:nvPr>
        </p:nvPicPr>
        <p:blipFill>
          <a:blip r:embed="rId10"/>
          <a:stretch>
            <a:fillRect/>
          </a:stretch>
        </p:blipFill>
        <p:spPr>
          <a:xfrm>
            <a:off x="10065123" y="4781774"/>
            <a:ext cx="812800" cy="812800"/>
          </a:xfrm>
          <a:prstGeom prst="rect">
            <a:avLst/>
          </a:prstGeom>
        </p:spPr>
      </p:pic>
    </p:spTree>
    <p:extLst>
      <p:ext uri="{BB962C8B-B14F-4D97-AF65-F5344CB8AC3E}">
        <p14:creationId xmlns:p14="http://schemas.microsoft.com/office/powerpoint/2010/main" val="329724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549"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8916"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6168" fill="hold"/>
                                        <p:tgtEl>
                                          <p:spTgt spid="6"/>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5191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4"/>
                </p:tgtEl>
              </p:cMediaNode>
            </p:audio>
            <p:audio>
              <p:cMediaNode vol="80000">
                <p:cTn id="20" fill="hold" display="0">
                  <p:stCondLst>
                    <p:cond delay="indefinite"/>
                  </p:stCondLst>
                  <p:endCondLst>
                    <p:cond evt="onStopAudio" delay="0">
                      <p:tgtEl>
                        <p:sldTgt/>
                      </p:tgtEl>
                    </p:cond>
                  </p:endCondLst>
                </p:cTn>
                <p:tgtEl>
                  <p:spTgt spid="5"/>
                </p:tgtEl>
              </p:cMediaNode>
            </p:audio>
            <p:audio>
              <p:cMediaNode vol="80000">
                <p:cTn id="21" fill="hold" display="0">
                  <p:stCondLst>
                    <p:cond delay="indefinite"/>
                  </p:stCondLst>
                  <p:endCondLst>
                    <p:cond evt="onStopAudio" delay="0">
                      <p:tgtEl>
                        <p:sldTgt/>
                      </p:tgtEl>
                    </p:cond>
                  </p:endCondLst>
                </p:cTn>
                <p:tgtEl>
                  <p:spTgt spid="6"/>
                </p:tgtEl>
              </p:cMediaNode>
            </p:audio>
            <p:audio>
              <p:cMediaNode vol="80000">
                <p:cTn id="22"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767A65-857D-4ED8-B915-83F82FAC6A79}"/>
              </a:ext>
            </a:extLst>
          </p:cNvPr>
          <p:cNvSpPr>
            <a:spLocks noGrp="1"/>
          </p:cNvSpPr>
          <p:nvPr>
            <p:ph type="title"/>
          </p:nvPr>
        </p:nvSpPr>
        <p:spPr>
          <a:xfrm>
            <a:off x="838200" y="631825"/>
            <a:ext cx="10515600" cy="1325563"/>
          </a:xfrm>
        </p:spPr>
        <p:txBody>
          <a:bodyPr>
            <a:normAutofit/>
          </a:bodyPr>
          <a:lstStyle/>
          <a:p>
            <a:r>
              <a:rPr lang="en-US" dirty="0">
                <a:solidFill>
                  <a:schemeClr val="accent5">
                    <a:lumMod val="60000"/>
                    <a:lumOff val="40000"/>
                  </a:schemeClr>
                </a:solidFill>
              </a:rPr>
              <a:t>Shaping molten plastic </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10B6E8C-3232-4A62-BA0A-BE9E68FC9A4D}"/>
              </a:ext>
            </a:extLst>
          </p:cNvPr>
          <p:cNvSpPr>
            <a:spLocks noGrp="1"/>
          </p:cNvSpPr>
          <p:nvPr>
            <p:ph idx="1"/>
          </p:nvPr>
        </p:nvSpPr>
        <p:spPr>
          <a:xfrm>
            <a:off x="838200" y="2269173"/>
            <a:ext cx="9005047" cy="3659988"/>
          </a:xfrm>
        </p:spPr>
        <p:txBody>
          <a:bodyPr>
            <a:normAutofit/>
          </a:bodyPr>
          <a:lstStyle/>
          <a:p>
            <a:r>
              <a:rPr lang="en-US" sz="2000" dirty="0">
                <a:solidFill>
                  <a:schemeClr val="bg1"/>
                </a:solidFill>
              </a:rPr>
              <a:t>Could you please explain this "Gas assist injection molding involves the injection of nitrogen with the plastic, which creates a hollow void in the molded part.“ -</a:t>
            </a:r>
            <a:r>
              <a:rPr lang="en-US" sz="2000" i="1" dirty="0">
                <a:solidFill>
                  <a:schemeClr val="bg1"/>
                </a:solidFill>
              </a:rPr>
              <a:t>Javid </a:t>
            </a:r>
            <a:r>
              <a:rPr lang="en-US" sz="2000" i="1" dirty="0" err="1">
                <a:solidFill>
                  <a:schemeClr val="bg1"/>
                </a:solidFill>
              </a:rPr>
              <a:t>Azimi</a:t>
            </a:r>
            <a:r>
              <a:rPr lang="en-US" sz="2000" i="1" dirty="0">
                <a:solidFill>
                  <a:schemeClr val="bg1"/>
                </a:solidFill>
              </a:rPr>
              <a:t> </a:t>
            </a:r>
            <a:r>
              <a:rPr lang="en-US" sz="2000" i="1" dirty="0" err="1">
                <a:solidFill>
                  <a:schemeClr val="bg1"/>
                </a:solidFill>
              </a:rPr>
              <a:t>Boulali</a:t>
            </a:r>
            <a:r>
              <a:rPr lang="en-US" sz="2000" i="1" dirty="0">
                <a:solidFill>
                  <a:schemeClr val="bg1"/>
                </a:solidFill>
              </a:rPr>
              <a:t>-</a:t>
            </a:r>
            <a:endParaRPr lang="en-US" sz="2000" b="0" dirty="0">
              <a:solidFill>
                <a:schemeClr val="bg1"/>
              </a:solidFill>
              <a:effectLst/>
            </a:endParaRPr>
          </a:p>
          <a:p>
            <a:r>
              <a:rPr lang="en-US" sz="2000" dirty="0">
                <a:solidFill>
                  <a:schemeClr val="bg1"/>
                </a:solidFill>
              </a:rPr>
              <a:t>is there a way to tell apart if a product has been made using only molds or if it has been welded or blown later in the process? Is it only assumed by its geometry? Because, like bottles, the preform is made with molding and then it is blown right? -</a:t>
            </a:r>
            <a:r>
              <a:rPr lang="en-US" sz="2000" i="1" dirty="0">
                <a:solidFill>
                  <a:schemeClr val="bg1"/>
                </a:solidFill>
              </a:rPr>
              <a:t>Marco Salazar Meza-</a:t>
            </a:r>
            <a:endParaRPr lang="en-US" sz="2000" b="0" dirty="0">
              <a:solidFill>
                <a:schemeClr val="bg1"/>
              </a:solidFill>
              <a:effectLst/>
            </a:endParaRPr>
          </a:p>
          <a:p>
            <a:r>
              <a:rPr lang="en-US" sz="2000" dirty="0">
                <a:solidFill>
                  <a:schemeClr val="bg1"/>
                </a:solidFill>
              </a:rPr>
              <a:t>What are de mainly advantages of using each clamping mechanism (in line or toggle clamp)?-</a:t>
            </a:r>
            <a:r>
              <a:rPr lang="en-US" sz="2000" i="1" dirty="0">
                <a:solidFill>
                  <a:schemeClr val="bg1"/>
                </a:solidFill>
              </a:rPr>
              <a:t> Bryan Iván </a:t>
            </a:r>
            <a:r>
              <a:rPr lang="en-US" sz="2000" i="1" dirty="0" err="1">
                <a:solidFill>
                  <a:schemeClr val="bg1"/>
                </a:solidFill>
              </a:rPr>
              <a:t>Quintanar</a:t>
            </a:r>
            <a:r>
              <a:rPr lang="en-US" sz="2000" i="1" dirty="0">
                <a:solidFill>
                  <a:schemeClr val="bg1"/>
                </a:solidFill>
              </a:rPr>
              <a:t> </a:t>
            </a:r>
            <a:r>
              <a:rPr lang="en-US" sz="2000" i="1" dirty="0" err="1">
                <a:solidFill>
                  <a:schemeClr val="bg1"/>
                </a:solidFill>
              </a:rPr>
              <a:t>Abarca</a:t>
            </a:r>
            <a:r>
              <a:rPr lang="en-US" sz="2000" i="1" dirty="0">
                <a:solidFill>
                  <a:schemeClr val="bg1"/>
                </a:solidFill>
              </a:rPr>
              <a:t>-</a:t>
            </a:r>
            <a:br>
              <a:rPr lang="en-US" sz="2000" dirty="0">
                <a:solidFill>
                  <a:schemeClr val="bg1"/>
                </a:solidFill>
              </a:rPr>
            </a:br>
            <a:br>
              <a:rPr lang="en-US" sz="2000" dirty="0">
                <a:solidFill>
                  <a:schemeClr val="bg1"/>
                </a:solidFill>
              </a:rPr>
            </a:br>
            <a:endParaRPr lang="en-US" sz="2000" dirty="0">
              <a:solidFill>
                <a:schemeClr val="bg1"/>
              </a:solidFill>
            </a:endParaRPr>
          </a:p>
        </p:txBody>
      </p:sp>
      <p:pic>
        <p:nvPicPr>
          <p:cNvPr id="4" name="Recorded Sound" descr="Recorded Sound">
            <a:hlinkClick r:id="" action="ppaction://media"/>
            <a:extLst>
              <a:ext uri="{FF2B5EF4-FFF2-40B4-BE49-F238E27FC236}">
                <a16:creationId xmlns:a16="http://schemas.microsoft.com/office/drawing/2014/main" id="{E2A33A62-9E3E-1047-9FE4-0F11FB32D864}"/>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044041" y="2153024"/>
            <a:ext cx="812800" cy="812800"/>
          </a:xfrm>
          <a:prstGeom prst="rect">
            <a:avLst/>
          </a:prstGeom>
        </p:spPr>
      </p:pic>
      <p:pic>
        <p:nvPicPr>
          <p:cNvPr id="5" name="Recorded Sound" descr="Recorded Sound">
            <a:hlinkClick r:id="" action="ppaction://media"/>
            <a:extLst>
              <a:ext uri="{FF2B5EF4-FFF2-40B4-BE49-F238E27FC236}">
                <a16:creationId xmlns:a16="http://schemas.microsoft.com/office/drawing/2014/main" id="{4666A4D8-F756-2247-97A1-DC9C7F55F88D}"/>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0088865" y="3337056"/>
            <a:ext cx="812800" cy="812800"/>
          </a:xfrm>
          <a:prstGeom prst="rect">
            <a:avLst/>
          </a:prstGeom>
        </p:spPr>
      </p:pic>
      <p:pic>
        <p:nvPicPr>
          <p:cNvPr id="6" name="Recorded Sound" descr="Recorded Sound">
            <a:hlinkClick r:id="" action="ppaction://media"/>
            <a:extLst>
              <a:ext uri="{FF2B5EF4-FFF2-40B4-BE49-F238E27FC236}">
                <a16:creationId xmlns:a16="http://schemas.microsoft.com/office/drawing/2014/main" id="{E75CC0C2-2FA5-8D46-8305-8DDB46DB18A3}"/>
              </a:ext>
            </a:extLst>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088865" y="4627283"/>
            <a:ext cx="812800" cy="812800"/>
          </a:xfrm>
          <a:prstGeom prst="rect">
            <a:avLst/>
          </a:prstGeom>
        </p:spPr>
      </p:pic>
    </p:spTree>
    <p:extLst>
      <p:ext uri="{BB962C8B-B14F-4D97-AF65-F5344CB8AC3E}">
        <p14:creationId xmlns:p14="http://schemas.microsoft.com/office/powerpoint/2010/main" val="2015270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969"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1207"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66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4"/>
                </p:tgtEl>
              </p:cMediaNode>
            </p:audio>
            <p:audio>
              <p:cMediaNode vol="80000">
                <p:cTn id="16" fill="hold" display="0">
                  <p:stCondLst>
                    <p:cond delay="indefinite"/>
                  </p:stCondLst>
                  <p:endCondLst>
                    <p:cond evt="onStopAudio" delay="0">
                      <p:tgtEl>
                        <p:sldTgt/>
                      </p:tgtEl>
                    </p:cond>
                  </p:endCondLst>
                </p:cTn>
                <p:tgtEl>
                  <p:spTgt spid="5"/>
                </p:tgtEl>
              </p:cMediaNode>
            </p:audio>
            <p:audio>
              <p:cMediaNode vol="80000">
                <p:cTn id="1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A746BD-97A0-46A0-B3FD-41D72036D549}"/>
              </a:ext>
            </a:extLst>
          </p:cNvPr>
          <p:cNvSpPr>
            <a:spLocks noGrp="1"/>
          </p:cNvSpPr>
          <p:nvPr>
            <p:ph type="title"/>
          </p:nvPr>
        </p:nvSpPr>
        <p:spPr>
          <a:xfrm>
            <a:off x="838200" y="631825"/>
            <a:ext cx="10515600" cy="1325563"/>
          </a:xfrm>
        </p:spPr>
        <p:txBody>
          <a:bodyPr>
            <a:normAutofit/>
          </a:bodyPr>
          <a:lstStyle/>
          <a:p>
            <a:r>
              <a:rPr lang="en-US" dirty="0">
                <a:solidFill>
                  <a:schemeClr val="accent4">
                    <a:lumMod val="60000"/>
                    <a:lumOff val="40000"/>
                  </a:schemeClr>
                </a:solidFill>
              </a:rPr>
              <a:t>Quality control </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0BB78C0-27E8-41E4-8A3D-B39FEB46E614}"/>
              </a:ext>
            </a:extLst>
          </p:cNvPr>
          <p:cNvSpPr>
            <a:spLocks noGrp="1"/>
          </p:cNvSpPr>
          <p:nvPr>
            <p:ph idx="1"/>
          </p:nvPr>
        </p:nvSpPr>
        <p:spPr>
          <a:xfrm>
            <a:off x="838200" y="2269173"/>
            <a:ext cx="9049871" cy="3659988"/>
          </a:xfrm>
        </p:spPr>
        <p:txBody>
          <a:bodyPr>
            <a:normAutofit/>
          </a:bodyPr>
          <a:lstStyle/>
          <a:p>
            <a:r>
              <a:rPr lang="en-US" sz="1700" dirty="0">
                <a:solidFill>
                  <a:schemeClr val="bg1"/>
                </a:solidFill>
              </a:rPr>
              <a:t>Would you </a:t>
            </a:r>
            <a:r>
              <a:rPr lang="en-US" sz="1700" dirty="0" err="1">
                <a:solidFill>
                  <a:schemeClr val="bg1"/>
                </a:solidFill>
              </a:rPr>
              <a:t>plesase</a:t>
            </a:r>
            <a:r>
              <a:rPr lang="en-US" sz="1700" dirty="0">
                <a:solidFill>
                  <a:schemeClr val="bg1"/>
                </a:solidFill>
              </a:rPr>
              <a:t> explain some of the Injection molding effects again: such as jetting, sink marks, </a:t>
            </a:r>
            <a:r>
              <a:rPr lang="en-US" sz="1700" dirty="0" err="1">
                <a:solidFill>
                  <a:schemeClr val="bg1"/>
                </a:solidFill>
              </a:rPr>
              <a:t>warpage.residual</a:t>
            </a:r>
            <a:r>
              <a:rPr lang="en-US" sz="1700" dirty="0">
                <a:solidFill>
                  <a:schemeClr val="bg1"/>
                </a:solidFill>
              </a:rPr>
              <a:t> stress: How do these potential defects constrain the geometrical attributes of a mold.-</a:t>
            </a:r>
            <a:r>
              <a:rPr lang="en-US" sz="1700" i="1" dirty="0">
                <a:solidFill>
                  <a:schemeClr val="bg1"/>
                </a:solidFill>
              </a:rPr>
              <a:t>Neda </a:t>
            </a:r>
            <a:r>
              <a:rPr lang="en-US" sz="1700" i="1" dirty="0" err="1">
                <a:solidFill>
                  <a:schemeClr val="bg1"/>
                </a:solidFill>
              </a:rPr>
              <a:t>Karami</a:t>
            </a:r>
            <a:r>
              <a:rPr lang="en-US" sz="1700" i="1" dirty="0">
                <a:solidFill>
                  <a:schemeClr val="bg1"/>
                </a:solidFill>
              </a:rPr>
              <a:t>-</a:t>
            </a:r>
          </a:p>
          <a:p>
            <a:r>
              <a:rPr lang="en-US" sz="1700" dirty="0">
                <a:solidFill>
                  <a:schemeClr val="bg1"/>
                </a:solidFill>
              </a:rPr>
              <a:t>Is there a way to avoid the flash-line or welding lines? Because almost all products have them, so I'm thinking there's no way or it is not economically viable </a:t>
            </a:r>
            <a:r>
              <a:rPr lang="en-US" sz="1700" i="1" dirty="0">
                <a:solidFill>
                  <a:schemeClr val="bg1"/>
                </a:solidFill>
              </a:rPr>
              <a:t>-Marco Salazar Meza-</a:t>
            </a:r>
            <a:endParaRPr lang="en-US" sz="1700" b="0" dirty="0">
              <a:solidFill>
                <a:schemeClr val="bg1"/>
              </a:solidFill>
              <a:effectLst/>
            </a:endParaRPr>
          </a:p>
          <a:p>
            <a:r>
              <a:rPr lang="en-US" sz="1700" dirty="0">
                <a:solidFill>
                  <a:schemeClr val="bg1"/>
                </a:solidFill>
              </a:rPr>
              <a:t>How can be prevented all the failures the polymer can have with this process?-</a:t>
            </a:r>
            <a:r>
              <a:rPr lang="en-US" sz="1700" i="1" dirty="0">
                <a:solidFill>
                  <a:schemeClr val="bg1"/>
                </a:solidFill>
              </a:rPr>
              <a:t> Diego Sebastián </a:t>
            </a:r>
            <a:r>
              <a:rPr lang="en-US" sz="1700" i="1" dirty="0" err="1">
                <a:solidFill>
                  <a:schemeClr val="bg1"/>
                </a:solidFill>
              </a:rPr>
              <a:t>Ceciliano</a:t>
            </a:r>
            <a:r>
              <a:rPr lang="en-US" sz="1700" i="1" dirty="0">
                <a:solidFill>
                  <a:schemeClr val="bg1"/>
                </a:solidFill>
              </a:rPr>
              <a:t> Franco-</a:t>
            </a:r>
          </a:p>
          <a:p>
            <a:r>
              <a:rPr lang="en-US" sz="1700" dirty="0">
                <a:solidFill>
                  <a:schemeClr val="bg1"/>
                </a:solidFill>
              </a:rPr>
              <a:t>Preventing structural shrinkage and warpage seems to be a constant hassle in injection molding (and extrusion) processes. I think that crosslinking may help in this regard by fixing the polymer chains in place. Is that possible? and, How can we make any polymer </a:t>
            </a:r>
            <a:r>
              <a:rPr lang="en-US" sz="1700" dirty="0" err="1">
                <a:solidFill>
                  <a:schemeClr val="bg1"/>
                </a:solidFill>
              </a:rPr>
              <a:t>crosslinkable</a:t>
            </a:r>
            <a:r>
              <a:rPr lang="en-US" sz="1700" dirty="0">
                <a:solidFill>
                  <a:schemeClr val="bg1"/>
                </a:solidFill>
              </a:rPr>
              <a:t>?-</a:t>
            </a:r>
            <a:r>
              <a:rPr lang="en-US" sz="1700" i="1" dirty="0">
                <a:solidFill>
                  <a:schemeClr val="bg1"/>
                </a:solidFill>
              </a:rPr>
              <a:t>Antonio Osamu </a:t>
            </a:r>
            <a:r>
              <a:rPr lang="en-US" sz="1700" i="1" dirty="0" err="1">
                <a:solidFill>
                  <a:schemeClr val="bg1"/>
                </a:solidFill>
              </a:rPr>
              <a:t>Katagiri</a:t>
            </a:r>
            <a:r>
              <a:rPr lang="en-US" sz="1700" i="1" dirty="0">
                <a:solidFill>
                  <a:schemeClr val="bg1"/>
                </a:solidFill>
              </a:rPr>
              <a:t> Tanaka-</a:t>
            </a:r>
          </a:p>
          <a:p>
            <a:r>
              <a:rPr lang="en-US" sz="1700" dirty="0">
                <a:solidFill>
                  <a:schemeClr val="bg1"/>
                </a:solidFill>
              </a:rPr>
              <a:t>How much finishing processing is needed for a product that is manufactured by Injection Molding? for having a good quality of the Final Surface?-</a:t>
            </a:r>
            <a:r>
              <a:rPr lang="en-US" sz="1700" i="1" dirty="0" err="1">
                <a:solidFill>
                  <a:schemeClr val="bg1"/>
                </a:solidFill>
              </a:rPr>
              <a:t>Elnaz</a:t>
            </a:r>
            <a:r>
              <a:rPr lang="en-US" sz="1700" i="1" dirty="0">
                <a:solidFill>
                  <a:schemeClr val="bg1"/>
                </a:solidFill>
              </a:rPr>
              <a:t> </a:t>
            </a:r>
            <a:r>
              <a:rPr lang="en-US" sz="1700" i="1" dirty="0" err="1">
                <a:solidFill>
                  <a:schemeClr val="bg1"/>
                </a:solidFill>
              </a:rPr>
              <a:t>Hosseinzadeh</a:t>
            </a:r>
            <a:r>
              <a:rPr lang="en-US" sz="1700" i="1" dirty="0">
                <a:solidFill>
                  <a:schemeClr val="bg1"/>
                </a:solidFill>
              </a:rPr>
              <a:t>-</a:t>
            </a:r>
            <a:endParaRPr lang="en-US" sz="1700" b="0" dirty="0">
              <a:solidFill>
                <a:schemeClr val="bg1"/>
              </a:solidFill>
              <a:effectLst/>
            </a:endParaRPr>
          </a:p>
        </p:txBody>
      </p:sp>
      <p:pic>
        <p:nvPicPr>
          <p:cNvPr id="5" name="Graphic 4" descr="Professor">
            <a:extLst>
              <a:ext uri="{FF2B5EF4-FFF2-40B4-BE49-F238E27FC236}">
                <a16:creationId xmlns:a16="http://schemas.microsoft.com/office/drawing/2014/main" id="{57639749-2A76-514F-8170-2A98FAA4CC5E}"/>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411642" y="2176776"/>
            <a:ext cx="595730" cy="595730"/>
          </a:xfrm>
          <a:prstGeom prst="rect">
            <a:avLst/>
          </a:prstGeom>
        </p:spPr>
      </p:pic>
      <p:pic>
        <p:nvPicPr>
          <p:cNvPr id="6" name="Recorded Sound" descr="Recorded Sound">
            <a:hlinkClick r:id="" action="ppaction://media"/>
            <a:extLst>
              <a:ext uri="{FF2B5EF4-FFF2-40B4-BE49-F238E27FC236}">
                <a16:creationId xmlns:a16="http://schemas.microsoft.com/office/drawing/2014/main" id="{E15EE077-1451-8E42-966B-D1536FAAB55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404707" y="3014083"/>
            <a:ext cx="595731" cy="595731"/>
          </a:xfrm>
          <a:prstGeom prst="rect">
            <a:avLst/>
          </a:prstGeom>
        </p:spPr>
      </p:pic>
      <p:sp>
        <p:nvSpPr>
          <p:cNvPr id="7" name="TextBox 6">
            <a:extLst>
              <a:ext uri="{FF2B5EF4-FFF2-40B4-BE49-F238E27FC236}">
                <a16:creationId xmlns:a16="http://schemas.microsoft.com/office/drawing/2014/main" id="{156AC353-8861-FC4A-9833-0BF622F09106}"/>
              </a:ext>
            </a:extLst>
          </p:cNvPr>
          <p:cNvSpPr txBox="1"/>
          <p:nvPr/>
        </p:nvSpPr>
        <p:spPr>
          <a:xfrm>
            <a:off x="10556538" y="3729835"/>
            <a:ext cx="292068" cy="369332"/>
          </a:xfrm>
          <a:prstGeom prst="rect">
            <a:avLst/>
          </a:prstGeom>
          <a:noFill/>
        </p:spPr>
        <p:txBody>
          <a:bodyPr wrap="none" rtlCol="0">
            <a:spAutoFit/>
          </a:bodyPr>
          <a:lstStyle/>
          <a:p>
            <a:r>
              <a:rPr lang="en-MX" dirty="0">
                <a:solidFill>
                  <a:schemeClr val="bg1"/>
                </a:solidFill>
              </a:rPr>
              <a:t>?</a:t>
            </a:r>
          </a:p>
        </p:txBody>
      </p:sp>
      <p:pic>
        <p:nvPicPr>
          <p:cNvPr id="9" name="Recorded Sound" descr="Recorded Sound">
            <a:hlinkClick r:id="" action="ppaction://media"/>
            <a:extLst>
              <a:ext uri="{FF2B5EF4-FFF2-40B4-BE49-F238E27FC236}">
                <a16:creationId xmlns:a16="http://schemas.microsoft.com/office/drawing/2014/main" id="{841EA6B3-F3A0-0749-8162-98A40E6A10F2}"/>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10443615" y="4428299"/>
            <a:ext cx="595732" cy="595732"/>
          </a:xfrm>
          <a:prstGeom prst="rect">
            <a:avLst/>
          </a:prstGeom>
        </p:spPr>
      </p:pic>
      <p:pic>
        <p:nvPicPr>
          <p:cNvPr id="11" name="Recorded Sound" descr="Recorded Sound">
            <a:hlinkClick r:id="" action="ppaction://media"/>
            <a:extLst>
              <a:ext uri="{FF2B5EF4-FFF2-40B4-BE49-F238E27FC236}">
                <a16:creationId xmlns:a16="http://schemas.microsoft.com/office/drawing/2014/main" id="{C584DA29-09F8-2C49-8F3E-D2B32CD741DE}"/>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10394906" y="5353163"/>
            <a:ext cx="595731" cy="595731"/>
          </a:xfrm>
          <a:prstGeom prst="rect">
            <a:avLst/>
          </a:prstGeom>
        </p:spPr>
      </p:pic>
    </p:spTree>
    <p:extLst>
      <p:ext uri="{BB962C8B-B14F-4D97-AF65-F5344CB8AC3E}">
        <p14:creationId xmlns:p14="http://schemas.microsoft.com/office/powerpoint/2010/main" val="3601653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102"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2964" fill="hold"/>
                                        <p:tgtEl>
                                          <p:spTgt spid="9"/>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54984"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6"/>
                </p:tgtEl>
              </p:cMediaNode>
            </p:audio>
            <p:audio>
              <p:cMediaNode vol="80000">
                <p:cTn id="16" fill="hold" display="0">
                  <p:stCondLst>
                    <p:cond delay="indefinite"/>
                  </p:stCondLst>
                  <p:endCondLst>
                    <p:cond evt="onStopAudio" delay="0">
                      <p:tgtEl>
                        <p:sldTgt/>
                      </p:tgtEl>
                    </p:cond>
                  </p:endCondLst>
                </p:cTn>
                <p:tgtEl>
                  <p:spTgt spid="9"/>
                </p:tgtEl>
              </p:cMediaNode>
            </p:audio>
            <p:audio>
              <p:cMediaNode vol="80000">
                <p:cTn id="1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499FE7-FE4B-4FA3-B661-BFD5185C85F7}"/>
              </a:ext>
            </a:extLst>
          </p:cNvPr>
          <p:cNvSpPr>
            <a:spLocks noGrp="1"/>
          </p:cNvSpPr>
          <p:nvPr>
            <p:ph type="title"/>
          </p:nvPr>
        </p:nvSpPr>
        <p:spPr>
          <a:xfrm>
            <a:off x="838200" y="631825"/>
            <a:ext cx="10515600" cy="1325563"/>
          </a:xfrm>
        </p:spPr>
        <p:txBody>
          <a:bodyPr>
            <a:normAutofit/>
          </a:bodyPr>
          <a:lstStyle/>
          <a:p>
            <a:r>
              <a:rPr lang="es-MX" dirty="0" err="1">
                <a:solidFill>
                  <a:schemeClr val="accent2">
                    <a:lumMod val="60000"/>
                    <a:lumOff val="40000"/>
                  </a:schemeClr>
                </a:solidFill>
              </a:rPr>
              <a:t>Design</a:t>
            </a:r>
            <a:endParaRPr lang="en-US" dirty="0">
              <a:solidFill>
                <a:schemeClr val="accent2">
                  <a:lumMod val="60000"/>
                  <a:lumOff val="40000"/>
                </a:schemeClr>
              </a:solidFill>
            </a:endParaRP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875A141-2516-46FB-B302-E3248BD59D96}"/>
              </a:ext>
            </a:extLst>
          </p:cNvPr>
          <p:cNvSpPr>
            <a:spLocks noGrp="1"/>
          </p:cNvSpPr>
          <p:nvPr>
            <p:ph idx="1"/>
          </p:nvPr>
        </p:nvSpPr>
        <p:spPr>
          <a:xfrm>
            <a:off x="838200" y="2269173"/>
            <a:ext cx="8825753" cy="3659988"/>
          </a:xfrm>
        </p:spPr>
        <p:txBody>
          <a:bodyPr>
            <a:normAutofit/>
          </a:bodyPr>
          <a:lstStyle/>
          <a:p>
            <a:r>
              <a:rPr lang="en-US" sz="2400" dirty="0">
                <a:solidFill>
                  <a:schemeClr val="bg1"/>
                </a:solidFill>
              </a:rPr>
              <a:t>For Extrusion, it is said that the length of the zone is function of the material properties, it means that for each group of materials we should use a special screw? for example in a factory I mean, they have several extruders?-</a:t>
            </a:r>
            <a:r>
              <a:rPr lang="en-US" sz="2400" i="1" dirty="0">
                <a:solidFill>
                  <a:schemeClr val="bg1"/>
                </a:solidFill>
              </a:rPr>
              <a:t> </a:t>
            </a:r>
            <a:r>
              <a:rPr lang="en-US" sz="2400" i="1" dirty="0" err="1">
                <a:solidFill>
                  <a:schemeClr val="bg1"/>
                </a:solidFill>
              </a:rPr>
              <a:t>Elnaz</a:t>
            </a:r>
            <a:r>
              <a:rPr lang="en-US" sz="2400" i="1" dirty="0">
                <a:solidFill>
                  <a:schemeClr val="bg1"/>
                </a:solidFill>
              </a:rPr>
              <a:t> </a:t>
            </a:r>
            <a:r>
              <a:rPr lang="en-US" sz="2400" i="1" dirty="0" err="1">
                <a:solidFill>
                  <a:schemeClr val="bg1"/>
                </a:solidFill>
              </a:rPr>
              <a:t>Hosseinzadeh</a:t>
            </a:r>
            <a:r>
              <a:rPr lang="en-US" sz="2400" i="1" dirty="0">
                <a:solidFill>
                  <a:schemeClr val="bg1"/>
                </a:solidFill>
              </a:rPr>
              <a:t>-</a:t>
            </a:r>
          </a:p>
          <a:p>
            <a:r>
              <a:rPr lang="en-US" sz="2400" dirty="0">
                <a:solidFill>
                  <a:schemeClr val="bg1"/>
                </a:solidFill>
              </a:rPr>
              <a:t>Reynold's numbers and the equations presented. Could you explain us a little bit more during the class? -</a:t>
            </a:r>
            <a:r>
              <a:rPr lang="en-US" sz="2400" i="1" dirty="0">
                <a:solidFill>
                  <a:schemeClr val="bg1"/>
                </a:solidFill>
              </a:rPr>
              <a:t>Katya Michelle Aguilar Pérez-</a:t>
            </a:r>
          </a:p>
          <a:p>
            <a:r>
              <a:rPr lang="en-US" sz="2400" dirty="0">
                <a:solidFill>
                  <a:schemeClr val="bg1"/>
                </a:solidFill>
              </a:rPr>
              <a:t>In CAD, it is an existing software or tool that can make a change in the design of the mold and gives a better design to prevent defects like shrinkage?-</a:t>
            </a:r>
            <a:r>
              <a:rPr lang="en-US" sz="2400" i="1" dirty="0">
                <a:solidFill>
                  <a:schemeClr val="bg1"/>
                </a:solidFill>
              </a:rPr>
              <a:t>Benjamín Alberto Moreno </a:t>
            </a:r>
            <a:r>
              <a:rPr lang="en-US" sz="2400" i="1" dirty="0" err="1">
                <a:solidFill>
                  <a:schemeClr val="bg1"/>
                </a:solidFill>
              </a:rPr>
              <a:t>Núñez</a:t>
            </a:r>
            <a:r>
              <a:rPr lang="en-US" sz="2400" i="1" dirty="0">
                <a:solidFill>
                  <a:schemeClr val="bg1"/>
                </a:solidFill>
              </a:rPr>
              <a:t>-</a:t>
            </a:r>
          </a:p>
          <a:p>
            <a:endParaRPr lang="en-US" sz="2400" b="0" dirty="0">
              <a:solidFill>
                <a:schemeClr val="bg1"/>
              </a:solidFill>
              <a:effectLst/>
            </a:endParaRPr>
          </a:p>
        </p:txBody>
      </p:sp>
      <p:pic>
        <p:nvPicPr>
          <p:cNvPr id="4" name="Recorded Sound" descr="Recorded Sound">
            <a:hlinkClick r:id="" action="ppaction://media"/>
            <a:extLst>
              <a:ext uri="{FF2B5EF4-FFF2-40B4-BE49-F238E27FC236}">
                <a16:creationId xmlns:a16="http://schemas.microsoft.com/office/drawing/2014/main" id="{2F772434-B611-EB4F-AFB5-5DD35FEF77B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280530" y="2532574"/>
            <a:ext cx="660729" cy="660729"/>
          </a:xfrm>
          <a:prstGeom prst="rect">
            <a:avLst/>
          </a:prstGeom>
        </p:spPr>
      </p:pic>
      <p:pic>
        <p:nvPicPr>
          <p:cNvPr id="7" name="Graphic 6" descr="Professor">
            <a:extLst>
              <a:ext uri="{FF2B5EF4-FFF2-40B4-BE49-F238E27FC236}">
                <a16:creationId xmlns:a16="http://schemas.microsoft.com/office/drawing/2014/main" id="{083CAFF5-6F6C-1143-89BF-4ED432732F4C}"/>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385706" y="3768488"/>
            <a:ext cx="595730" cy="595730"/>
          </a:xfrm>
          <a:prstGeom prst="rect">
            <a:avLst/>
          </a:prstGeom>
        </p:spPr>
      </p:pic>
      <p:pic>
        <p:nvPicPr>
          <p:cNvPr id="6" name="Recorded Sound" descr="Recorded Sound">
            <a:hlinkClick r:id="" action="ppaction://media"/>
            <a:extLst>
              <a:ext uri="{FF2B5EF4-FFF2-40B4-BE49-F238E27FC236}">
                <a16:creationId xmlns:a16="http://schemas.microsoft.com/office/drawing/2014/main" id="{54091E5E-5210-4442-9F99-37898508B720}"/>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0345528" y="4706536"/>
            <a:ext cx="595731" cy="595731"/>
          </a:xfrm>
          <a:prstGeom prst="rect">
            <a:avLst/>
          </a:prstGeom>
        </p:spPr>
      </p:pic>
    </p:spTree>
    <p:extLst>
      <p:ext uri="{BB962C8B-B14F-4D97-AF65-F5344CB8AC3E}">
        <p14:creationId xmlns:p14="http://schemas.microsoft.com/office/powerpoint/2010/main" val="3944370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607"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975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FB782D-633B-42ED-B304-B157B6B98EB3}"/>
              </a:ext>
            </a:extLst>
          </p:cNvPr>
          <p:cNvSpPr>
            <a:spLocks noGrp="1"/>
          </p:cNvSpPr>
          <p:nvPr>
            <p:ph type="title"/>
          </p:nvPr>
        </p:nvSpPr>
        <p:spPr>
          <a:xfrm>
            <a:off x="838200" y="631825"/>
            <a:ext cx="10515600" cy="1325563"/>
          </a:xfrm>
        </p:spPr>
        <p:txBody>
          <a:bodyPr>
            <a:normAutofit/>
          </a:bodyPr>
          <a:lstStyle/>
          <a:p>
            <a:r>
              <a:rPr lang="es-MX" dirty="0" err="1">
                <a:solidFill>
                  <a:schemeClr val="accent2">
                    <a:lumMod val="60000"/>
                    <a:lumOff val="40000"/>
                  </a:schemeClr>
                </a:solidFill>
              </a:rPr>
              <a:t>Design</a:t>
            </a:r>
            <a:endParaRPr lang="en-US" dirty="0">
              <a:solidFill>
                <a:schemeClr val="accent2">
                  <a:lumMod val="60000"/>
                  <a:lumOff val="40000"/>
                </a:schemeClr>
              </a:solidFill>
            </a:endParaRP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55978ED-E056-46C0-913E-682F57E04BC6}"/>
              </a:ext>
            </a:extLst>
          </p:cNvPr>
          <p:cNvSpPr>
            <a:spLocks noGrp="1"/>
          </p:cNvSpPr>
          <p:nvPr>
            <p:ph idx="1"/>
          </p:nvPr>
        </p:nvSpPr>
        <p:spPr>
          <a:xfrm>
            <a:off x="838200" y="2252346"/>
            <a:ext cx="9058835" cy="4180779"/>
          </a:xfrm>
        </p:spPr>
        <p:txBody>
          <a:bodyPr>
            <a:normAutofit/>
          </a:bodyPr>
          <a:lstStyle/>
          <a:p>
            <a:r>
              <a:rPr lang="en-US" sz="2200" dirty="0">
                <a:solidFill>
                  <a:schemeClr val="bg1"/>
                </a:solidFill>
              </a:rPr>
              <a:t>What are the material used for models (industrial and recreative)?-</a:t>
            </a:r>
            <a:r>
              <a:rPr lang="en-US" sz="2200" i="1" dirty="0">
                <a:solidFill>
                  <a:schemeClr val="bg1"/>
                </a:solidFill>
              </a:rPr>
              <a:t>Diego Sebastián </a:t>
            </a:r>
            <a:r>
              <a:rPr lang="en-US" sz="2200" i="1" dirty="0" err="1">
                <a:solidFill>
                  <a:schemeClr val="bg1"/>
                </a:solidFill>
              </a:rPr>
              <a:t>Ceciliano</a:t>
            </a:r>
            <a:r>
              <a:rPr lang="en-US" sz="2200" i="1" dirty="0">
                <a:solidFill>
                  <a:schemeClr val="bg1"/>
                </a:solidFill>
              </a:rPr>
              <a:t> Franco-</a:t>
            </a:r>
            <a:endParaRPr lang="en-US" sz="2200" dirty="0">
              <a:solidFill>
                <a:schemeClr val="bg1"/>
              </a:solidFill>
            </a:endParaRPr>
          </a:p>
          <a:p>
            <a:r>
              <a:rPr lang="en-US" sz="2200" dirty="0">
                <a:solidFill>
                  <a:schemeClr val="bg1"/>
                </a:solidFill>
              </a:rPr>
              <a:t>According to the polymer configuration and synthesis, this can adopt an axial or equatorial order and, therefore, more resistant at certain area of pressure or deformation. With this, why it is no possible to create both axial and equatorial configurations at the same time?</a:t>
            </a:r>
            <a:r>
              <a:rPr lang="en-US" sz="2200" i="1" dirty="0">
                <a:solidFill>
                  <a:schemeClr val="bg1"/>
                </a:solidFill>
              </a:rPr>
              <a:t>-Marino Luna Espinoza-</a:t>
            </a:r>
          </a:p>
          <a:p>
            <a:r>
              <a:rPr lang="en-US" sz="2200" dirty="0">
                <a:solidFill>
                  <a:schemeClr val="bg1"/>
                </a:solidFill>
              </a:rPr>
              <a:t>I need some explanation on Pressure/Temperature Cycle diagram -</a:t>
            </a:r>
            <a:r>
              <a:rPr lang="en-US" sz="2200" i="1" dirty="0" err="1">
                <a:solidFill>
                  <a:schemeClr val="bg1"/>
                </a:solidFill>
              </a:rPr>
              <a:t>Elnaz</a:t>
            </a:r>
            <a:r>
              <a:rPr lang="en-US" sz="2200" i="1" dirty="0">
                <a:solidFill>
                  <a:schemeClr val="bg1"/>
                </a:solidFill>
              </a:rPr>
              <a:t> </a:t>
            </a:r>
            <a:r>
              <a:rPr lang="en-US" sz="2200" i="1" dirty="0" err="1">
                <a:solidFill>
                  <a:schemeClr val="bg1"/>
                </a:solidFill>
              </a:rPr>
              <a:t>Hosseinzadeh</a:t>
            </a:r>
            <a:r>
              <a:rPr lang="en-US" sz="2200" i="1" dirty="0">
                <a:solidFill>
                  <a:schemeClr val="bg1"/>
                </a:solidFill>
              </a:rPr>
              <a:t>-</a:t>
            </a:r>
            <a:endParaRPr lang="en-US" sz="2200" b="0" dirty="0">
              <a:solidFill>
                <a:schemeClr val="bg1"/>
              </a:solidFill>
              <a:effectLst/>
            </a:endParaRPr>
          </a:p>
        </p:txBody>
      </p:sp>
      <p:sp>
        <p:nvSpPr>
          <p:cNvPr id="6" name="TextBox 5">
            <a:extLst>
              <a:ext uri="{FF2B5EF4-FFF2-40B4-BE49-F238E27FC236}">
                <a16:creationId xmlns:a16="http://schemas.microsoft.com/office/drawing/2014/main" id="{425082BF-85F8-9549-BD1A-B26144623D9C}"/>
              </a:ext>
            </a:extLst>
          </p:cNvPr>
          <p:cNvSpPr txBox="1"/>
          <p:nvPr/>
        </p:nvSpPr>
        <p:spPr>
          <a:xfrm>
            <a:off x="10445633" y="2269173"/>
            <a:ext cx="292068" cy="369332"/>
          </a:xfrm>
          <a:prstGeom prst="rect">
            <a:avLst/>
          </a:prstGeom>
          <a:noFill/>
        </p:spPr>
        <p:txBody>
          <a:bodyPr wrap="none" rtlCol="0">
            <a:spAutoFit/>
          </a:bodyPr>
          <a:lstStyle/>
          <a:p>
            <a:r>
              <a:rPr lang="en-MX" dirty="0">
                <a:solidFill>
                  <a:schemeClr val="bg1"/>
                </a:solidFill>
              </a:rPr>
              <a:t>?</a:t>
            </a:r>
          </a:p>
        </p:txBody>
      </p:sp>
      <p:sp>
        <p:nvSpPr>
          <p:cNvPr id="7" name="TextBox 6">
            <a:extLst>
              <a:ext uri="{FF2B5EF4-FFF2-40B4-BE49-F238E27FC236}">
                <a16:creationId xmlns:a16="http://schemas.microsoft.com/office/drawing/2014/main" id="{6B8045F0-8A9D-A949-82CD-650CCEAC4364}"/>
              </a:ext>
            </a:extLst>
          </p:cNvPr>
          <p:cNvSpPr txBox="1"/>
          <p:nvPr/>
        </p:nvSpPr>
        <p:spPr>
          <a:xfrm>
            <a:off x="10474407" y="3429000"/>
            <a:ext cx="292068" cy="369332"/>
          </a:xfrm>
          <a:prstGeom prst="rect">
            <a:avLst/>
          </a:prstGeom>
          <a:noFill/>
        </p:spPr>
        <p:txBody>
          <a:bodyPr wrap="none" rtlCol="0">
            <a:spAutoFit/>
          </a:bodyPr>
          <a:lstStyle/>
          <a:p>
            <a:r>
              <a:rPr lang="en-MX" dirty="0">
                <a:solidFill>
                  <a:schemeClr val="bg1"/>
                </a:solidFill>
              </a:rPr>
              <a:t>?</a:t>
            </a:r>
          </a:p>
        </p:txBody>
      </p:sp>
      <p:pic>
        <p:nvPicPr>
          <p:cNvPr id="9" name="Graphic 8" descr="Professor">
            <a:extLst>
              <a:ext uri="{FF2B5EF4-FFF2-40B4-BE49-F238E27FC236}">
                <a16:creationId xmlns:a16="http://schemas.microsoft.com/office/drawing/2014/main" id="{CD0DF9D1-A8CB-1245-8888-7E659335930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322576" y="4110116"/>
            <a:ext cx="595730" cy="595730"/>
          </a:xfrm>
          <a:prstGeom prst="rect">
            <a:avLst/>
          </a:prstGeom>
        </p:spPr>
      </p:pic>
    </p:spTree>
    <p:extLst>
      <p:ext uri="{BB962C8B-B14F-4D97-AF65-F5344CB8AC3E}">
        <p14:creationId xmlns:p14="http://schemas.microsoft.com/office/powerpoint/2010/main" val="174980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0041E2-2BDD-46D4-ACD9-BF6AEABC3947}"/>
              </a:ext>
            </a:extLst>
          </p:cNvPr>
          <p:cNvSpPr>
            <a:spLocks noGrp="1"/>
          </p:cNvSpPr>
          <p:nvPr>
            <p:ph type="title"/>
          </p:nvPr>
        </p:nvSpPr>
        <p:spPr>
          <a:xfrm>
            <a:off x="838200" y="631825"/>
            <a:ext cx="10515600" cy="1325563"/>
          </a:xfrm>
        </p:spPr>
        <p:txBody>
          <a:bodyPr>
            <a:normAutofit/>
          </a:bodyPr>
          <a:lstStyle/>
          <a:p>
            <a:r>
              <a:rPr lang="es-MX" dirty="0" err="1">
                <a:solidFill>
                  <a:schemeClr val="accent2">
                    <a:lumMod val="60000"/>
                    <a:lumOff val="40000"/>
                  </a:schemeClr>
                </a:solidFill>
              </a:rPr>
              <a:t>Design</a:t>
            </a:r>
            <a:endParaRPr lang="en-US" dirty="0">
              <a:solidFill>
                <a:schemeClr val="accent2">
                  <a:lumMod val="60000"/>
                  <a:lumOff val="40000"/>
                </a:schemeClr>
              </a:solidFill>
            </a:endParaRP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4742903-6CE1-4BC5-B0FC-D4094E392127}"/>
              </a:ext>
            </a:extLst>
          </p:cNvPr>
          <p:cNvSpPr>
            <a:spLocks noGrp="1"/>
          </p:cNvSpPr>
          <p:nvPr>
            <p:ph idx="1"/>
          </p:nvPr>
        </p:nvSpPr>
        <p:spPr>
          <a:xfrm>
            <a:off x="838201" y="2269173"/>
            <a:ext cx="9022976" cy="3659988"/>
          </a:xfrm>
        </p:spPr>
        <p:txBody>
          <a:bodyPr>
            <a:normAutofit fontScale="92500"/>
          </a:bodyPr>
          <a:lstStyle/>
          <a:p>
            <a:r>
              <a:rPr lang="en-US" sz="2400" dirty="0">
                <a:solidFill>
                  <a:schemeClr val="bg1"/>
                </a:solidFill>
              </a:rPr>
              <a:t>What are the </a:t>
            </a:r>
            <a:r>
              <a:rPr lang="en-US" sz="2400" dirty="0" err="1">
                <a:solidFill>
                  <a:schemeClr val="bg1"/>
                </a:solidFill>
              </a:rPr>
              <a:t>parametes</a:t>
            </a:r>
            <a:r>
              <a:rPr lang="en-US" sz="2400" dirty="0">
                <a:solidFill>
                  <a:schemeClr val="bg1"/>
                </a:solidFill>
              </a:rPr>
              <a:t> important to define the geometry of the screws? Does MFI play a role? How do we design each screws specific for a specific polymer or a hybrid of polymers? What is fountain flow?-</a:t>
            </a:r>
            <a:r>
              <a:rPr lang="en-US" sz="2400" i="1" dirty="0">
                <a:solidFill>
                  <a:schemeClr val="bg1"/>
                </a:solidFill>
              </a:rPr>
              <a:t>Neda </a:t>
            </a:r>
            <a:r>
              <a:rPr lang="en-US" sz="2400" i="1" dirty="0" err="1">
                <a:solidFill>
                  <a:schemeClr val="bg1"/>
                </a:solidFill>
              </a:rPr>
              <a:t>Karami</a:t>
            </a:r>
            <a:r>
              <a:rPr lang="en-US" sz="2400" i="1" dirty="0">
                <a:solidFill>
                  <a:schemeClr val="bg1"/>
                </a:solidFill>
              </a:rPr>
              <a:t>-</a:t>
            </a:r>
          </a:p>
          <a:p>
            <a:r>
              <a:rPr lang="en-US" sz="2400" dirty="0">
                <a:solidFill>
                  <a:schemeClr val="bg1"/>
                </a:solidFill>
              </a:rPr>
              <a:t>Additionally will you please explain more about </a:t>
            </a:r>
            <a:r>
              <a:rPr lang="en-US" sz="2400" dirty="0" err="1">
                <a:solidFill>
                  <a:schemeClr val="bg1"/>
                </a:solidFill>
              </a:rPr>
              <a:t>micromolding</a:t>
            </a:r>
            <a:r>
              <a:rPr lang="en-US" sz="2400" dirty="0">
                <a:solidFill>
                  <a:schemeClr val="bg1"/>
                </a:solidFill>
              </a:rPr>
              <a:t> and the design </a:t>
            </a:r>
            <a:r>
              <a:rPr lang="en-US" sz="2400" dirty="0" err="1">
                <a:solidFill>
                  <a:schemeClr val="bg1"/>
                </a:solidFill>
              </a:rPr>
              <a:t>contrainst</a:t>
            </a:r>
            <a:r>
              <a:rPr lang="en-US" sz="2400" dirty="0">
                <a:solidFill>
                  <a:schemeClr val="bg1"/>
                </a:solidFill>
              </a:rPr>
              <a:t> imposed by the limitation of the </a:t>
            </a:r>
            <a:r>
              <a:rPr lang="en-US" sz="2400" dirty="0" err="1">
                <a:solidFill>
                  <a:schemeClr val="bg1"/>
                </a:solidFill>
              </a:rPr>
              <a:t>fabricaiton</a:t>
            </a:r>
            <a:r>
              <a:rPr lang="en-US" sz="2400" dirty="0">
                <a:solidFill>
                  <a:schemeClr val="bg1"/>
                </a:solidFill>
              </a:rPr>
              <a:t> method. What polymers (properties) can we use for </a:t>
            </a:r>
            <a:r>
              <a:rPr lang="en-US" sz="2400" dirty="0" err="1">
                <a:solidFill>
                  <a:schemeClr val="bg1"/>
                </a:solidFill>
              </a:rPr>
              <a:t>micromolding</a:t>
            </a:r>
            <a:r>
              <a:rPr lang="en-US" sz="2400" dirty="0">
                <a:solidFill>
                  <a:schemeClr val="bg1"/>
                </a:solidFill>
              </a:rPr>
              <a:t>? low viscous polymers are recommended for injection molding. Is it different for </a:t>
            </a:r>
            <a:r>
              <a:rPr lang="en-US" sz="2400" dirty="0" err="1">
                <a:solidFill>
                  <a:schemeClr val="bg1"/>
                </a:solidFill>
              </a:rPr>
              <a:t>micromodling</a:t>
            </a:r>
            <a:r>
              <a:rPr lang="en-US" sz="2400" dirty="0">
                <a:solidFill>
                  <a:schemeClr val="bg1"/>
                </a:solidFill>
              </a:rPr>
              <a:t>? what is the lowest resolution of injection molding and </a:t>
            </a:r>
            <a:r>
              <a:rPr lang="en-US" sz="2400" dirty="0" err="1">
                <a:solidFill>
                  <a:schemeClr val="bg1"/>
                </a:solidFill>
              </a:rPr>
              <a:t>micromolding</a:t>
            </a:r>
            <a:r>
              <a:rPr lang="en-US" sz="2400" dirty="0">
                <a:solidFill>
                  <a:schemeClr val="bg1"/>
                </a:solidFill>
              </a:rPr>
              <a:t> for product fabrication and what are their differences?  Which </a:t>
            </a:r>
            <a:r>
              <a:rPr lang="en-US" sz="2400" dirty="0" err="1">
                <a:solidFill>
                  <a:schemeClr val="bg1"/>
                </a:solidFill>
              </a:rPr>
              <a:t>simulaiton</a:t>
            </a:r>
            <a:r>
              <a:rPr lang="en-US" sz="2400" dirty="0">
                <a:solidFill>
                  <a:schemeClr val="bg1"/>
                </a:solidFill>
              </a:rPr>
              <a:t> </a:t>
            </a:r>
            <a:r>
              <a:rPr lang="en-US" sz="2400" dirty="0" err="1">
                <a:solidFill>
                  <a:schemeClr val="bg1"/>
                </a:solidFill>
              </a:rPr>
              <a:t>softwares</a:t>
            </a:r>
            <a:r>
              <a:rPr lang="en-US" sz="2400" dirty="0">
                <a:solidFill>
                  <a:schemeClr val="bg1"/>
                </a:solidFill>
              </a:rPr>
              <a:t> are used for mold filling simulation (Ansys, </a:t>
            </a:r>
            <a:r>
              <a:rPr lang="en-US" sz="2400" dirty="0" err="1">
                <a:solidFill>
                  <a:schemeClr val="bg1"/>
                </a:solidFill>
              </a:rPr>
              <a:t>Comsole</a:t>
            </a:r>
            <a:r>
              <a:rPr lang="en-US" sz="2400" dirty="0">
                <a:solidFill>
                  <a:schemeClr val="bg1"/>
                </a:solidFill>
              </a:rPr>
              <a:t>, ... ). </a:t>
            </a:r>
            <a:r>
              <a:rPr lang="en-US" sz="2400" i="1" dirty="0">
                <a:solidFill>
                  <a:schemeClr val="bg1"/>
                </a:solidFill>
              </a:rPr>
              <a:t>–Neda </a:t>
            </a:r>
            <a:r>
              <a:rPr lang="en-US" sz="2400" i="1" dirty="0" err="1">
                <a:solidFill>
                  <a:schemeClr val="bg1"/>
                </a:solidFill>
              </a:rPr>
              <a:t>Karami</a:t>
            </a:r>
            <a:r>
              <a:rPr lang="en-US" sz="2400" i="1" dirty="0">
                <a:solidFill>
                  <a:schemeClr val="bg1"/>
                </a:solidFill>
              </a:rPr>
              <a:t>-</a:t>
            </a:r>
            <a:endParaRPr lang="en-US" sz="2400" b="1" dirty="0">
              <a:solidFill>
                <a:schemeClr val="bg1"/>
              </a:solidFill>
            </a:endParaRPr>
          </a:p>
          <a:p>
            <a:endParaRPr lang="en-US" sz="2400" i="1" dirty="0">
              <a:solidFill>
                <a:schemeClr val="bg1"/>
              </a:solidFill>
            </a:endParaRPr>
          </a:p>
          <a:p>
            <a:endParaRPr lang="en-US" sz="2400" dirty="0">
              <a:solidFill>
                <a:schemeClr val="bg1"/>
              </a:solidFill>
            </a:endParaRPr>
          </a:p>
        </p:txBody>
      </p:sp>
      <p:pic>
        <p:nvPicPr>
          <p:cNvPr id="4" name="Recorded Sound" descr="Recorded Sound">
            <a:hlinkClick r:id="" action="ppaction://media"/>
            <a:extLst>
              <a:ext uri="{FF2B5EF4-FFF2-40B4-BE49-F238E27FC236}">
                <a16:creationId xmlns:a16="http://schemas.microsoft.com/office/drawing/2014/main" id="{28108767-6923-3046-BD40-152AC05F53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270564" y="2379736"/>
            <a:ext cx="702236" cy="702236"/>
          </a:xfrm>
          <a:prstGeom prst="rect">
            <a:avLst/>
          </a:prstGeom>
        </p:spPr>
      </p:pic>
      <p:pic>
        <p:nvPicPr>
          <p:cNvPr id="7" name="Graphic 6" descr="Professor">
            <a:extLst>
              <a:ext uri="{FF2B5EF4-FFF2-40B4-BE49-F238E27FC236}">
                <a16:creationId xmlns:a16="http://schemas.microsoft.com/office/drawing/2014/main" id="{860FF315-9A54-8C41-9B34-86B919207FA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322576" y="4110116"/>
            <a:ext cx="595730" cy="595730"/>
          </a:xfrm>
          <a:prstGeom prst="rect">
            <a:avLst/>
          </a:prstGeom>
        </p:spPr>
      </p:pic>
    </p:spTree>
    <p:extLst>
      <p:ext uri="{BB962C8B-B14F-4D97-AF65-F5344CB8AC3E}">
        <p14:creationId xmlns:p14="http://schemas.microsoft.com/office/powerpoint/2010/main" val="1307250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79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1F319A-0386-4FE5-A9F4-FF50EBA3C86E}"/>
              </a:ext>
            </a:extLst>
          </p:cNvPr>
          <p:cNvSpPr>
            <a:spLocks noGrp="1"/>
          </p:cNvSpPr>
          <p:nvPr>
            <p:ph type="title"/>
          </p:nvPr>
        </p:nvSpPr>
        <p:spPr>
          <a:xfrm>
            <a:off x="838200" y="631825"/>
            <a:ext cx="10515600" cy="1325563"/>
          </a:xfrm>
        </p:spPr>
        <p:txBody>
          <a:bodyPr>
            <a:normAutofit/>
          </a:bodyPr>
          <a:lstStyle/>
          <a:p>
            <a:r>
              <a:rPr lang="es-MX" dirty="0" err="1">
                <a:solidFill>
                  <a:schemeClr val="bg1">
                    <a:lumMod val="75000"/>
                  </a:schemeClr>
                </a:solidFill>
              </a:rPr>
              <a:t>Applications</a:t>
            </a:r>
            <a:endParaRPr lang="en-US" dirty="0">
              <a:solidFill>
                <a:schemeClr val="bg1">
                  <a:lumMod val="75000"/>
                </a:schemeClr>
              </a:solidFill>
            </a:endParaRP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0B078CC-01AC-49F3-9352-45D1AEC2CE1A}"/>
              </a:ext>
            </a:extLst>
          </p:cNvPr>
          <p:cNvSpPr>
            <a:spLocks noGrp="1"/>
          </p:cNvSpPr>
          <p:nvPr>
            <p:ph idx="1"/>
          </p:nvPr>
        </p:nvSpPr>
        <p:spPr>
          <a:xfrm>
            <a:off x="838200" y="2269173"/>
            <a:ext cx="9345706" cy="3659988"/>
          </a:xfrm>
        </p:spPr>
        <p:txBody>
          <a:bodyPr>
            <a:normAutofit/>
          </a:bodyPr>
          <a:lstStyle/>
          <a:p>
            <a:r>
              <a:rPr lang="en-US" sz="2400" dirty="0">
                <a:solidFill>
                  <a:schemeClr val="bg1"/>
                </a:solidFill>
              </a:rPr>
              <a:t>Is it possible to use this kind of process to make little and sophisticated pieces that need to have a high-quality lever and avoid the presence of burrs or residues on its surface, such as; parts for small and delicate mechanisms like watches or scientific equipment?-</a:t>
            </a:r>
            <a:r>
              <a:rPr lang="en-US" sz="2400" i="1" dirty="0">
                <a:solidFill>
                  <a:schemeClr val="bg1"/>
                </a:solidFill>
              </a:rPr>
              <a:t>Jonathan Rafael </a:t>
            </a:r>
            <a:r>
              <a:rPr lang="en-US" sz="2400" i="1" dirty="0" err="1">
                <a:solidFill>
                  <a:schemeClr val="bg1"/>
                </a:solidFill>
              </a:rPr>
              <a:t>Núñez</a:t>
            </a:r>
            <a:r>
              <a:rPr lang="en-US" sz="2400" i="1" dirty="0">
                <a:solidFill>
                  <a:schemeClr val="bg1"/>
                </a:solidFill>
              </a:rPr>
              <a:t> </a:t>
            </a:r>
            <a:r>
              <a:rPr lang="en-US" sz="2400" i="1" dirty="0" err="1">
                <a:solidFill>
                  <a:schemeClr val="bg1"/>
                </a:solidFill>
              </a:rPr>
              <a:t>Gálvez</a:t>
            </a:r>
            <a:r>
              <a:rPr lang="en-US" sz="2400" i="1" dirty="0">
                <a:solidFill>
                  <a:schemeClr val="bg1"/>
                </a:solidFill>
              </a:rPr>
              <a:t>- </a:t>
            </a:r>
            <a:r>
              <a:rPr lang="en-US" sz="2400" b="1" dirty="0">
                <a:solidFill>
                  <a:schemeClr val="bg1"/>
                </a:solidFill>
              </a:rPr>
              <a:t>Note</a:t>
            </a:r>
            <a:r>
              <a:rPr lang="en-US" sz="2400" dirty="0">
                <a:solidFill>
                  <a:schemeClr val="bg1"/>
                </a:solidFill>
              </a:rPr>
              <a:t>:</a:t>
            </a:r>
            <a:r>
              <a:rPr lang="en-US" sz="2400" i="1" dirty="0">
                <a:solidFill>
                  <a:schemeClr val="bg1"/>
                </a:solidFill>
              </a:rPr>
              <a:t> </a:t>
            </a:r>
            <a:r>
              <a:rPr lang="en-US" sz="2400" dirty="0">
                <a:solidFill>
                  <a:schemeClr val="bg1"/>
                </a:solidFill>
              </a:rPr>
              <a:t>From the used sources and commentaries in drive, we imply you are asking about injection. </a:t>
            </a:r>
          </a:p>
          <a:p>
            <a:r>
              <a:rPr lang="en-US" sz="2400" dirty="0">
                <a:solidFill>
                  <a:schemeClr val="bg1"/>
                </a:solidFill>
              </a:rPr>
              <a:t>Does the extrusion process is better than injection? Does that depend on the end expected result or the future applications? -</a:t>
            </a:r>
            <a:r>
              <a:rPr lang="en-US" sz="2400" i="1" dirty="0">
                <a:solidFill>
                  <a:schemeClr val="bg1"/>
                </a:solidFill>
              </a:rPr>
              <a:t>Diego Sebastián </a:t>
            </a:r>
            <a:r>
              <a:rPr lang="en-US" sz="2400" i="1" dirty="0" err="1">
                <a:solidFill>
                  <a:schemeClr val="bg1"/>
                </a:solidFill>
              </a:rPr>
              <a:t>Ceciliano</a:t>
            </a:r>
            <a:r>
              <a:rPr lang="en-US" sz="2400" i="1" dirty="0">
                <a:solidFill>
                  <a:schemeClr val="bg1"/>
                </a:solidFill>
              </a:rPr>
              <a:t> Franco-</a:t>
            </a:r>
            <a:endParaRPr lang="en-US" sz="2400" b="0" dirty="0">
              <a:solidFill>
                <a:schemeClr val="bg1"/>
              </a:solidFill>
              <a:effectLst/>
            </a:endParaRPr>
          </a:p>
          <a:p>
            <a:endParaRPr lang="en-US" sz="2400" dirty="0">
              <a:solidFill>
                <a:schemeClr val="bg1"/>
              </a:solidFill>
            </a:endParaRPr>
          </a:p>
        </p:txBody>
      </p:sp>
      <p:pic>
        <p:nvPicPr>
          <p:cNvPr id="6" name="Graphic 5" descr="Professor">
            <a:extLst>
              <a:ext uri="{FF2B5EF4-FFF2-40B4-BE49-F238E27FC236}">
                <a16:creationId xmlns:a16="http://schemas.microsoft.com/office/drawing/2014/main" id="{A70F3421-9E6C-9344-8697-B9E4D576703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519346" y="2687221"/>
            <a:ext cx="595730" cy="595730"/>
          </a:xfrm>
          <a:prstGeom prst="rect">
            <a:avLst/>
          </a:prstGeom>
        </p:spPr>
      </p:pic>
      <p:pic>
        <p:nvPicPr>
          <p:cNvPr id="4" name="Recorded Sound" descr="Recorded Sound">
            <a:hlinkClick r:id="" action="ppaction://media"/>
            <a:extLst>
              <a:ext uri="{FF2B5EF4-FFF2-40B4-BE49-F238E27FC236}">
                <a16:creationId xmlns:a16="http://schemas.microsoft.com/office/drawing/2014/main" id="{D67227BC-B66C-3A4B-976F-9A05297D020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410811" y="4365264"/>
            <a:ext cx="812800" cy="812800"/>
          </a:xfrm>
          <a:prstGeom prst="rect">
            <a:avLst/>
          </a:prstGeom>
        </p:spPr>
      </p:pic>
    </p:spTree>
    <p:extLst>
      <p:ext uri="{BB962C8B-B14F-4D97-AF65-F5344CB8AC3E}">
        <p14:creationId xmlns:p14="http://schemas.microsoft.com/office/powerpoint/2010/main" val="1387629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7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BFE6588D79C3A44A7D062AB1549B9FE" ma:contentTypeVersion="8" ma:contentTypeDescription="Create a new document." ma:contentTypeScope="" ma:versionID="464faae30c7b41b8a9224dc43f9aa2b1">
  <xsd:schema xmlns:xsd="http://www.w3.org/2001/XMLSchema" xmlns:xs="http://www.w3.org/2001/XMLSchema" xmlns:p="http://schemas.microsoft.com/office/2006/metadata/properties" xmlns:ns3="d2ab1cf8-9ff1-4ab1-8a89-e2922336edcb" targetNamespace="http://schemas.microsoft.com/office/2006/metadata/properties" ma:root="true" ma:fieldsID="4971b29c56597cb2ecab1ea7874e7ecc" ns3:_="">
    <xsd:import namespace="d2ab1cf8-9ff1-4ab1-8a89-e2922336edcb"/>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2ab1cf8-9ff1-4ab1-8a89-e2922336edc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6B1A659-82AC-4B1D-831A-4C48E6A634C7}">
  <ds:schemaRefs>
    <ds:schemaRef ds:uri="http://schemas.openxmlformats.org/package/2006/metadata/core-properties"/>
    <ds:schemaRef ds:uri="http://purl.org/dc/elements/1.1/"/>
    <ds:schemaRef ds:uri="http://purl.org/dc/dcmitype/"/>
    <ds:schemaRef ds:uri="http://purl.org/dc/terms/"/>
    <ds:schemaRef ds:uri="http://www.w3.org/XML/1998/namespace"/>
    <ds:schemaRef ds:uri="http://schemas.microsoft.com/office/2006/documentManagement/types"/>
    <ds:schemaRef ds:uri="d2ab1cf8-9ff1-4ab1-8a89-e2922336edcb"/>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2C3365F7-AB11-4F7A-B226-67CF3F7ECC7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2ab1cf8-9ff1-4ab1-8a89-e2922336edc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412FEE4-3238-49DF-89B4-3D5760ECF8D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47</TotalTime>
  <Words>972</Words>
  <Application>Microsoft Macintosh PowerPoint</Application>
  <PresentationFormat>Widescreen</PresentationFormat>
  <Paragraphs>46</Paragraphs>
  <Slides>10</Slides>
  <Notes>0</Notes>
  <HiddenSlides>0</HiddenSlides>
  <MMClips>14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Q&amp;A 01.07.2020</vt:lpstr>
      <vt:lpstr>Categories</vt:lpstr>
      <vt:lpstr>From pellets to molten material</vt:lpstr>
      <vt:lpstr>Shaping molten plastic </vt:lpstr>
      <vt:lpstr>Quality control </vt:lpstr>
      <vt:lpstr>Design</vt:lpstr>
      <vt:lpstr>Design</vt:lpstr>
      <vt:lpstr>Design</vt:lpstr>
      <vt:lpstr>Applications</vt:lpstr>
      <vt:lpstr>Others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Q&amp;A 01.07.2020</dc:title>
  <dc:creator>Domingo Ricardo Flores Hernández</dc:creator>
  <cp:lastModifiedBy>Jaime Bonilla Ríos</cp:lastModifiedBy>
  <cp:revision>7</cp:revision>
  <dcterms:created xsi:type="dcterms:W3CDTF">2020-07-01T19:06:52Z</dcterms:created>
  <dcterms:modified xsi:type="dcterms:W3CDTF">2020-07-01T22:41:58Z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0x0101000BFE6588D79C3A44A7D062AB1549B9FE</vt:lpwstr>
  </property>
</Properties>
</file>